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Lst>
  <p:sldSz cy="6858000" cx="12192000"/>
  <p:notesSz cx="6858000" cy="9144000"/>
  <p:embeddedFontLst>
    <p:embeddedFont>
      <p:font typeface="Open Sans SemiBold"/>
      <p:regular r:id="rId28"/>
      <p:bold r:id="rId29"/>
      <p:italic r:id="rId30"/>
      <p:boldItalic r:id="rId31"/>
    </p:embeddedFont>
    <p:embeddedFont>
      <p:font typeface="Open Sans ExtraBold"/>
      <p:bold r:id="rId32"/>
      <p:boldItalic r:id="rId33"/>
    </p:embeddedFont>
    <p:embeddedFont>
      <p:font typeface="Open Sans"/>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font" Target="fonts/OpenSansSemiBold-regular.fntdata"/><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OpenSansSemiBold-bold.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OpenSansSemiBold-boldItalic.fntdata"/><Relationship Id="rId30" Type="http://schemas.openxmlformats.org/officeDocument/2006/relationships/font" Target="fonts/OpenSansSemiBold-italic.fntdata"/><Relationship Id="rId11" Type="http://schemas.openxmlformats.org/officeDocument/2006/relationships/slide" Target="slides/slide7.xml"/><Relationship Id="rId33" Type="http://schemas.openxmlformats.org/officeDocument/2006/relationships/font" Target="fonts/OpenSansExtraBold-boldItalic.fntdata"/><Relationship Id="rId10" Type="http://schemas.openxmlformats.org/officeDocument/2006/relationships/slide" Target="slides/slide6.xml"/><Relationship Id="rId32" Type="http://schemas.openxmlformats.org/officeDocument/2006/relationships/font" Target="fonts/OpenSansExtraBold-bold.fntdata"/><Relationship Id="rId13" Type="http://schemas.openxmlformats.org/officeDocument/2006/relationships/slide" Target="slides/slide9.xml"/><Relationship Id="rId35" Type="http://schemas.openxmlformats.org/officeDocument/2006/relationships/font" Target="fonts/OpenSans-bold.fntdata"/><Relationship Id="rId12" Type="http://schemas.openxmlformats.org/officeDocument/2006/relationships/slide" Target="slides/slide8.xml"/><Relationship Id="rId34" Type="http://schemas.openxmlformats.org/officeDocument/2006/relationships/font" Target="fonts/OpenSans-regular.fntdata"/><Relationship Id="rId15" Type="http://schemas.openxmlformats.org/officeDocument/2006/relationships/slide" Target="slides/slide11.xml"/><Relationship Id="rId37" Type="http://schemas.openxmlformats.org/officeDocument/2006/relationships/font" Target="fonts/OpenSans-boldItalic.fntdata"/><Relationship Id="rId14" Type="http://schemas.openxmlformats.org/officeDocument/2006/relationships/slide" Target="slides/slide10.xml"/><Relationship Id="rId36" Type="http://schemas.openxmlformats.org/officeDocument/2006/relationships/font" Target="fonts/OpenSans-italic.fnt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 name="Shape 88"/>
        <p:cNvGrpSpPr/>
        <p:nvPr/>
      </p:nvGrpSpPr>
      <p:grpSpPr>
        <a:xfrm>
          <a:off x="0" y="0"/>
          <a:ext cx="0" cy="0"/>
          <a:chOff x="0" y="0"/>
          <a:chExt cx="0" cy="0"/>
        </a:xfrm>
      </p:grpSpPr>
      <p:sp>
        <p:nvSpPr>
          <p:cNvPr id="89" name="Google Shape;89;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0" name="Google Shape;90;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 name="Shape 168"/>
        <p:cNvGrpSpPr/>
        <p:nvPr/>
      </p:nvGrpSpPr>
      <p:grpSpPr>
        <a:xfrm>
          <a:off x="0" y="0"/>
          <a:ext cx="0" cy="0"/>
          <a:chOff x="0" y="0"/>
          <a:chExt cx="0" cy="0"/>
        </a:xfrm>
      </p:grpSpPr>
      <p:sp>
        <p:nvSpPr>
          <p:cNvPr id="169" name="Google Shape;169;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0" name="Google Shape;170;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Google Shape;177;p5:notes"/>
          <p:cNvSpPr txBox="1"/>
          <p:nvPr>
            <p:ph idx="1" type="body"/>
          </p:nvPr>
        </p:nvSpPr>
        <p:spPr>
          <a:xfrm>
            <a:off x="685787" y="4343386"/>
            <a:ext cx="5486400" cy="41151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178" name="Google Shape;178;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7" name="Shape 187"/>
        <p:cNvGrpSpPr/>
        <p:nvPr/>
      </p:nvGrpSpPr>
      <p:grpSpPr>
        <a:xfrm>
          <a:off x="0" y="0"/>
          <a:ext cx="0" cy="0"/>
          <a:chOff x="0" y="0"/>
          <a:chExt cx="0" cy="0"/>
        </a:xfrm>
      </p:grpSpPr>
      <p:sp>
        <p:nvSpPr>
          <p:cNvPr id="188" name="Google Shape;188;p6:notes"/>
          <p:cNvSpPr txBox="1"/>
          <p:nvPr>
            <p:ph idx="1" type="body"/>
          </p:nvPr>
        </p:nvSpPr>
        <p:spPr>
          <a:xfrm>
            <a:off x="685787" y="4343386"/>
            <a:ext cx="5486400" cy="41151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189" name="Google Shape;189;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9" name="Shape 199"/>
        <p:cNvGrpSpPr/>
        <p:nvPr/>
      </p:nvGrpSpPr>
      <p:grpSpPr>
        <a:xfrm>
          <a:off x="0" y="0"/>
          <a:ext cx="0" cy="0"/>
          <a:chOff x="0" y="0"/>
          <a:chExt cx="0" cy="0"/>
        </a:xfrm>
      </p:grpSpPr>
      <p:sp>
        <p:nvSpPr>
          <p:cNvPr id="200" name="Google Shape;200;p7:notes"/>
          <p:cNvSpPr txBox="1"/>
          <p:nvPr>
            <p:ph idx="1" type="body"/>
          </p:nvPr>
        </p:nvSpPr>
        <p:spPr>
          <a:xfrm>
            <a:off x="685787" y="4343386"/>
            <a:ext cx="5486400" cy="41151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201" name="Google Shape;201;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1" name="Shape 211"/>
        <p:cNvGrpSpPr/>
        <p:nvPr/>
      </p:nvGrpSpPr>
      <p:grpSpPr>
        <a:xfrm>
          <a:off x="0" y="0"/>
          <a:ext cx="0" cy="0"/>
          <a:chOff x="0" y="0"/>
          <a:chExt cx="0" cy="0"/>
        </a:xfrm>
      </p:grpSpPr>
      <p:sp>
        <p:nvSpPr>
          <p:cNvPr id="212" name="Google Shape;212;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3" name="Google Shape;213;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marR="0" rtl="0" algn="l">
              <a:spcBef>
                <a:spcPts val="0"/>
              </a:spcBef>
              <a:spcAft>
                <a:spcPts val="0"/>
              </a:spcAft>
              <a:buClr>
                <a:schemeClr val="dk1"/>
              </a:buClr>
              <a:buSzPts val="1100"/>
              <a:buFont typeface="Calibri"/>
              <a:buChar char="●"/>
            </a:pPr>
            <a:r>
              <a:rPr b="0" i="0" lang="en" sz="1200" u="none" cap="none" strike="noStrike">
                <a:solidFill>
                  <a:schemeClr val="dk1"/>
                </a:solidFill>
                <a:latin typeface="Calibri"/>
                <a:ea typeface="Calibri"/>
                <a:cs typeface="Calibri"/>
                <a:sym typeface="Calibri"/>
              </a:rPr>
              <a:t>The only major difference between residential and commercial investing is that we’re just working with bigger numbers.</a:t>
            </a:r>
            <a:endParaRPr b="0" i="0" sz="1200" u="none" cap="none" strike="noStrike">
              <a:solidFill>
                <a:schemeClr val="dk1"/>
              </a:solidFill>
              <a:latin typeface="Calibri"/>
              <a:ea typeface="Calibri"/>
              <a:cs typeface="Calibri"/>
              <a:sym typeface="Calibri"/>
            </a:endParaRPr>
          </a:p>
          <a:p>
            <a:pPr indent="-298450" lvl="0" marL="457200" marR="0" rtl="0" algn="l">
              <a:spcBef>
                <a:spcPts val="0"/>
              </a:spcBef>
              <a:spcAft>
                <a:spcPts val="0"/>
              </a:spcAft>
              <a:buClr>
                <a:schemeClr val="dk1"/>
              </a:buClr>
              <a:buSzPts val="1100"/>
              <a:buFont typeface="Calibri"/>
              <a:buChar char="●"/>
            </a:pPr>
            <a:r>
              <a:rPr b="0" i="0" lang="en" sz="1200" u="none" cap="none" strike="noStrike">
                <a:solidFill>
                  <a:schemeClr val="dk1"/>
                </a:solidFill>
                <a:latin typeface="Calibri"/>
                <a:ea typeface="Calibri"/>
                <a:cs typeface="Calibri"/>
                <a:sym typeface="Calibri"/>
              </a:rPr>
              <a:t>So what we’re learning here we can apply to residential or commercial, at any time.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9" name="Shape 219"/>
        <p:cNvGrpSpPr/>
        <p:nvPr/>
      </p:nvGrpSpPr>
      <p:grpSpPr>
        <a:xfrm>
          <a:off x="0" y="0"/>
          <a:ext cx="0" cy="0"/>
          <a:chOff x="0" y="0"/>
          <a:chExt cx="0" cy="0"/>
        </a:xfrm>
      </p:grpSpPr>
      <p:sp>
        <p:nvSpPr>
          <p:cNvPr id="220" name="Google Shape;220;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1" name="Google Shape;221;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marR="0" rtl="0" algn="l">
              <a:lnSpc>
                <a:spcPct val="115000"/>
              </a:lnSpc>
              <a:spcBef>
                <a:spcPts val="0"/>
              </a:spcBef>
              <a:spcAft>
                <a:spcPts val="0"/>
              </a:spcAft>
              <a:buClr>
                <a:schemeClr val="dk1"/>
              </a:buClr>
              <a:buSzPts val="1100"/>
              <a:buFont typeface="Calibri"/>
              <a:buChar char="-"/>
            </a:pPr>
            <a:r>
              <a:rPr b="0" i="0" lang="en" sz="1200" u="none" cap="none" strike="noStrike">
                <a:solidFill>
                  <a:schemeClr val="dk1"/>
                </a:solidFill>
                <a:latin typeface="Calibri"/>
                <a:ea typeface="Calibri"/>
                <a:cs typeface="Calibri"/>
                <a:sym typeface="Calibri"/>
              </a:rPr>
              <a:t>Choosing Your Market (what to look at)</a:t>
            </a:r>
            <a:endParaRPr b="0" i="0" sz="1200" u="none" cap="none" strike="noStrike">
              <a:solidFill>
                <a:schemeClr val="dk1"/>
              </a:solidFill>
              <a:latin typeface="Calibri"/>
              <a:ea typeface="Calibri"/>
              <a:cs typeface="Calibri"/>
              <a:sym typeface="Calibri"/>
            </a:endParaRPr>
          </a:p>
          <a:p>
            <a:pPr indent="-298450" lvl="1" marL="914400" marR="0" rtl="0" algn="l">
              <a:lnSpc>
                <a:spcPct val="115000"/>
              </a:lnSpc>
              <a:spcBef>
                <a:spcPts val="0"/>
              </a:spcBef>
              <a:spcAft>
                <a:spcPts val="0"/>
              </a:spcAft>
              <a:buClr>
                <a:schemeClr val="dk1"/>
              </a:buClr>
              <a:buSzPts val="1100"/>
              <a:buFont typeface="Calibri"/>
              <a:buChar char="-"/>
            </a:pPr>
            <a:r>
              <a:rPr b="0" i="0" lang="en" sz="1200" u="none" cap="none" strike="noStrike">
                <a:solidFill>
                  <a:schemeClr val="dk1"/>
                </a:solidFill>
                <a:latin typeface="Calibri"/>
                <a:ea typeface="Calibri"/>
                <a:cs typeface="Calibri"/>
                <a:sym typeface="Calibri"/>
              </a:rPr>
              <a:t>Employment</a:t>
            </a:r>
            <a:endParaRPr b="0" i="0" sz="1200" u="none" cap="none" strike="noStrike">
              <a:solidFill>
                <a:schemeClr val="dk1"/>
              </a:solidFill>
              <a:latin typeface="Calibri"/>
              <a:ea typeface="Calibri"/>
              <a:cs typeface="Calibri"/>
              <a:sym typeface="Calibri"/>
            </a:endParaRPr>
          </a:p>
          <a:p>
            <a:pPr indent="-298450" lvl="1" marL="914400" marR="0" rtl="0" algn="l">
              <a:lnSpc>
                <a:spcPct val="115000"/>
              </a:lnSpc>
              <a:spcBef>
                <a:spcPts val="0"/>
              </a:spcBef>
              <a:spcAft>
                <a:spcPts val="0"/>
              </a:spcAft>
              <a:buClr>
                <a:schemeClr val="dk1"/>
              </a:buClr>
              <a:buSzPts val="1100"/>
              <a:buFont typeface="Calibri"/>
              <a:buChar char="-"/>
            </a:pPr>
            <a:r>
              <a:rPr b="0" i="0" lang="en" sz="1200" u="none" cap="none" strike="noStrike">
                <a:solidFill>
                  <a:schemeClr val="dk1"/>
                </a:solidFill>
                <a:latin typeface="Calibri"/>
                <a:ea typeface="Calibri"/>
                <a:cs typeface="Calibri"/>
                <a:sym typeface="Calibri"/>
              </a:rPr>
              <a:t>Population</a:t>
            </a:r>
            <a:endParaRPr b="0" i="0" sz="1200" u="none" cap="none" strike="noStrike">
              <a:solidFill>
                <a:schemeClr val="dk1"/>
              </a:solidFill>
              <a:latin typeface="Calibri"/>
              <a:ea typeface="Calibri"/>
              <a:cs typeface="Calibri"/>
              <a:sym typeface="Calibri"/>
            </a:endParaRPr>
          </a:p>
          <a:p>
            <a:pPr indent="-298450" lvl="1" marL="914400" marR="0" rtl="0" algn="l">
              <a:lnSpc>
                <a:spcPct val="115000"/>
              </a:lnSpc>
              <a:spcBef>
                <a:spcPts val="0"/>
              </a:spcBef>
              <a:spcAft>
                <a:spcPts val="0"/>
              </a:spcAft>
              <a:buClr>
                <a:schemeClr val="dk1"/>
              </a:buClr>
              <a:buSzPts val="1100"/>
              <a:buFont typeface="Calibri"/>
              <a:buChar char="-"/>
            </a:pPr>
            <a:r>
              <a:rPr b="0" i="0" lang="en" sz="1200" u="none" cap="none" strike="noStrike">
                <a:solidFill>
                  <a:schemeClr val="dk1"/>
                </a:solidFill>
                <a:latin typeface="Calibri"/>
                <a:ea typeface="Calibri"/>
                <a:cs typeface="Calibri"/>
                <a:sym typeface="Calibri"/>
              </a:rPr>
              <a:t>Real Estate</a:t>
            </a:r>
            <a:endParaRPr b="0" i="0" sz="1200" u="none" cap="none" strike="noStrike">
              <a:solidFill>
                <a:schemeClr val="dk1"/>
              </a:solidFill>
              <a:latin typeface="Calibri"/>
              <a:ea typeface="Calibri"/>
              <a:cs typeface="Calibri"/>
              <a:sym typeface="Calibri"/>
            </a:endParaRPr>
          </a:p>
          <a:p>
            <a:pPr indent="-298450" lvl="1" marL="914400" marR="0" rtl="0" algn="l">
              <a:lnSpc>
                <a:spcPct val="115000"/>
              </a:lnSpc>
              <a:spcBef>
                <a:spcPts val="0"/>
              </a:spcBef>
              <a:spcAft>
                <a:spcPts val="0"/>
              </a:spcAft>
              <a:buClr>
                <a:schemeClr val="dk1"/>
              </a:buClr>
              <a:buSzPts val="1100"/>
              <a:buFont typeface="Calibri"/>
              <a:buChar char="-"/>
            </a:pPr>
            <a:r>
              <a:rPr b="0" i="0" lang="en" sz="1200" u="none" cap="none" strike="noStrike">
                <a:solidFill>
                  <a:schemeClr val="dk1"/>
                </a:solidFill>
                <a:latin typeface="Calibri"/>
                <a:ea typeface="Calibri"/>
                <a:cs typeface="Calibri"/>
                <a:sym typeface="Calibri"/>
              </a:rPr>
              <a:t>Safety</a:t>
            </a:r>
            <a:endParaRPr b="0" i="0" sz="1200" u="none" cap="none" strike="noStrike">
              <a:solidFill>
                <a:schemeClr val="dk1"/>
              </a:solidFill>
              <a:latin typeface="Calibri"/>
              <a:ea typeface="Calibri"/>
              <a:cs typeface="Calibri"/>
              <a:sym typeface="Calibri"/>
            </a:endParaRPr>
          </a:p>
          <a:p>
            <a:pPr indent="-298450" lvl="1" marL="914400" marR="0" rtl="0" algn="l">
              <a:lnSpc>
                <a:spcPct val="115000"/>
              </a:lnSpc>
              <a:spcBef>
                <a:spcPts val="0"/>
              </a:spcBef>
              <a:spcAft>
                <a:spcPts val="0"/>
              </a:spcAft>
              <a:buClr>
                <a:schemeClr val="dk1"/>
              </a:buClr>
              <a:buSzPts val="1100"/>
              <a:buFont typeface="Calibri"/>
              <a:buChar char="-"/>
            </a:pPr>
            <a:r>
              <a:rPr b="0" i="0" lang="en" sz="1200" u="none" cap="none" strike="noStrike">
                <a:solidFill>
                  <a:schemeClr val="dk1"/>
                </a:solidFill>
                <a:latin typeface="Calibri"/>
                <a:ea typeface="Calibri"/>
                <a:cs typeface="Calibri"/>
                <a:sym typeface="Calibri"/>
              </a:rPr>
              <a:t>Walkability</a:t>
            </a:r>
            <a:endParaRPr b="0" i="0" sz="12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30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8" name="Shape 228"/>
        <p:cNvGrpSpPr/>
        <p:nvPr/>
      </p:nvGrpSpPr>
      <p:grpSpPr>
        <a:xfrm>
          <a:off x="0" y="0"/>
          <a:ext cx="0" cy="0"/>
          <a:chOff x="0" y="0"/>
          <a:chExt cx="0" cy="0"/>
        </a:xfrm>
      </p:grpSpPr>
      <p:sp>
        <p:nvSpPr>
          <p:cNvPr id="229" name="Google Shape;229;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0" name="Google Shape;230;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200"/>
              <a:buFont typeface="Calibri"/>
              <a:buNone/>
            </a:pPr>
            <a:r>
              <a:rPr b="0" i="0" lang="en" sz="1200" u="none" cap="none" strike="noStrike">
                <a:solidFill>
                  <a:schemeClr val="dk1"/>
                </a:solidFill>
                <a:latin typeface="Calibri"/>
                <a:ea typeface="Calibri"/>
                <a:cs typeface="Calibri"/>
                <a:sym typeface="Calibri"/>
              </a:rPr>
              <a:t>What to look for:</a:t>
            </a:r>
            <a:endParaRPr b="0" i="0" sz="1200" u="none" cap="none" strike="noStrike">
              <a:solidFill>
                <a:schemeClr val="dk1"/>
              </a:solidFill>
              <a:latin typeface="Calibri"/>
              <a:ea typeface="Calibri"/>
              <a:cs typeface="Calibri"/>
              <a:sym typeface="Calibri"/>
            </a:endParaRPr>
          </a:p>
          <a:p>
            <a:pPr indent="-298450" lvl="0" marL="457200" marR="0" rtl="0" algn="l">
              <a:spcBef>
                <a:spcPts val="0"/>
              </a:spcBef>
              <a:spcAft>
                <a:spcPts val="0"/>
              </a:spcAft>
              <a:buClr>
                <a:schemeClr val="dk1"/>
              </a:buClr>
              <a:buSzPts val="1100"/>
              <a:buFont typeface="Calibri"/>
              <a:buChar char="-"/>
            </a:pPr>
            <a:r>
              <a:rPr b="0" i="0" lang="en" sz="1200" u="none" cap="none" strike="noStrike">
                <a:solidFill>
                  <a:schemeClr val="dk1"/>
                </a:solidFill>
                <a:latin typeface="Calibri"/>
                <a:ea typeface="Calibri"/>
                <a:cs typeface="Calibri"/>
                <a:sym typeface="Calibri"/>
              </a:rPr>
              <a:t>A and B class neighborhoods </a:t>
            </a:r>
            <a:endParaRPr b="0" i="0" sz="1200" u="none" cap="none" strike="noStrike">
              <a:solidFill>
                <a:schemeClr val="dk1"/>
              </a:solidFill>
              <a:latin typeface="Calibri"/>
              <a:ea typeface="Calibri"/>
              <a:cs typeface="Calibri"/>
              <a:sym typeface="Calibri"/>
            </a:endParaRPr>
          </a:p>
          <a:p>
            <a:pPr indent="-298450" lvl="0" marL="457200" marR="0" rtl="0" algn="l">
              <a:spcBef>
                <a:spcPts val="0"/>
              </a:spcBef>
              <a:spcAft>
                <a:spcPts val="0"/>
              </a:spcAft>
              <a:buClr>
                <a:schemeClr val="dk1"/>
              </a:buClr>
              <a:buSzPts val="1100"/>
              <a:buFont typeface="Calibri"/>
              <a:buChar char="-"/>
            </a:pPr>
            <a:r>
              <a:rPr b="0" i="0" lang="en" sz="1200" u="none" cap="none" strike="noStrike">
                <a:solidFill>
                  <a:schemeClr val="dk1"/>
                </a:solidFill>
                <a:latin typeface="Calibri"/>
                <a:ea typeface="Calibri"/>
                <a:cs typeface="Calibri"/>
                <a:sym typeface="Calibri"/>
              </a:rPr>
              <a:t>A = neighborhoods you’d REALLY like to live in </a:t>
            </a:r>
            <a:endParaRPr b="0" i="0" sz="1200" u="none" cap="none" strike="noStrike">
              <a:solidFill>
                <a:schemeClr val="dk1"/>
              </a:solidFill>
              <a:latin typeface="Calibri"/>
              <a:ea typeface="Calibri"/>
              <a:cs typeface="Calibri"/>
              <a:sym typeface="Calibri"/>
            </a:endParaRPr>
          </a:p>
          <a:p>
            <a:pPr indent="-298450" lvl="1" marL="914400" marR="0" rtl="0" algn="l">
              <a:spcBef>
                <a:spcPts val="0"/>
              </a:spcBef>
              <a:spcAft>
                <a:spcPts val="0"/>
              </a:spcAft>
              <a:buClr>
                <a:schemeClr val="dk1"/>
              </a:buClr>
              <a:buSzPts val="1100"/>
              <a:buFont typeface="Calibri"/>
              <a:buChar char="-"/>
            </a:pPr>
            <a:r>
              <a:rPr b="0" i="0" lang="en" sz="1200" u="none" cap="none" strike="noStrike">
                <a:solidFill>
                  <a:schemeClr val="dk1"/>
                </a:solidFill>
                <a:latin typeface="Calibri"/>
                <a:ea typeface="Calibri"/>
                <a:cs typeface="Calibri"/>
                <a:sym typeface="Calibri"/>
              </a:rPr>
              <a:t>Great schools</a:t>
            </a:r>
            <a:endParaRPr b="0" i="0" sz="1200" u="none" cap="none" strike="noStrike">
              <a:solidFill>
                <a:schemeClr val="dk1"/>
              </a:solidFill>
              <a:latin typeface="Calibri"/>
              <a:ea typeface="Calibri"/>
              <a:cs typeface="Calibri"/>
              <a:sym typeface="Calibri"/>
            </a:endParaRPr>
          </a:p>
          <a:p>
            <a:pPr indent="-298450" lvl="1" marL="914400" marR="0" rtl="0" algn="l">
              <a:spcBef>
                <a:spcPts val="0"/>
              </a:spcBef>
              <a:spcAft>
                <a:spcPts val="0"/>
              </a:spcAft>
              <a:buClr>
                <a:schemeClr val="dk1"/>
              </a:buClr>
              <a:buSzPts val="1100"/>
              <a:buFont typeface="Calibri"/>
              <a:buChar char="-"/>
            </a:pPr>
            <a:r>
              <a:rPr b="0" i="0" lang="en" sz="1200" u="none" cap="none" strike="noStrike">
                <a:solidFill>
                  <a:schemeClr val="dk1"/>
                </a:solidFill>
                <a:latin typeface="Calibri"/>
                <a:ea typeface="Calibri"/>
                <a:cs typeface="Calibri"/>
                <a:sym typeface="Calibri"/>
              </a:rPr>
              <a:t>Best neighborhoods </a:t>
            </a:r>
            <a:endParaRPr b="0" i="0" sz="1200" u="none" cap="none" strike="noStrike">
              <a:solidFill>
                <a:schemeClr val="dk1"/>
              </a:solidFill>
              <a:latin typeface="Calibri"/>
              <a:ea typeface="Calibri"/>
              <a:cs typeface="Calibri"/>
              <a:sym typeface="Calibri"/>
            </a:endParaRPr>
          </a:p>
          <a:p>
            <a:pPr indent="-298450" lvl="1" marL="914400" marR="0" rtl="0" algn="l">
              <a:spcBef>
                <a:spcPts val="0"/>
              </a:spcBef>
              <a:spcAft>
                <a:spcPts val="0"/>
              </a:spcAft>
              <a:buClr>
                <a:schemeClr val="dk1"/>
              </a:buClr>
              <a:buSzPts val="1100"/>
              <a:buFont typeface="Calibri"/>
              <a:buChar char="-"/>
            </a:pPr>
            <a:r>
              <a:rPr b="0" i="0" lang="en" sz="1200" u="none" cap="none" strike="noStrike">
                <a:solidFill>
                  <a:schemeClr val="dk1"/>
                </a:solidFill>
                <a:latin typeface="Calibri"/>
                <a:ea typeface="Calibri"/>
                <a:cs typeface="Calibri"/>
                <a:sym typeface="Calibri"/>
              </a:rPr>
              <a:t>Nicest homes</a:t>
            </a:r>
            <a:endParaRPr b="0" i="0" sz="1200" u="none" cap="none" strike="noStrike">
              <a:solidFill>
                <a:schemeClr val="dk1"/>
              </a:solidFill>
              <a:latin typeface="Calibri"/>
              <a:ea typeface="Calibri"/>
              <a:cs typeface="Calibri"/>
              <a:sym typeface="Calibri"/>
            </a:endParaRPr>
          </a:p>
          <a:p>
            <a:pPr indent="-298450" lvl="1" marL="914400" marR="0" rtl="0" algn="l">
              <a:spcBef>
                <a:spcPts val="0"/>
              </a:spcBef>
              <a:spcAft>
                <a:spcPts val="0"/>
              </a:spcAft>
              <a:buClr>
                <a:schemeClr val="dk1"/>
              </a:buClr>
              <a:buSzPts val="1100"/>
              <a:buFont typeface="Calibri"/>
              <a:buChar char="-"/>
            </a:pPr>
            <a:r>
              <a:rPr b="0" i="0" lang="en" sz="1200" u="none" cap="none" strike="noStrike">
                <a:solidFill>
                  <a:schemeClr val="dk1"/>
                </a:solidFill>
                <a:latin typeface="Calibri"/>
                <a:ea typeface="Calibri"/>
                <a:cs typeface="Calibri"/>
                <a:sym typeface="Calibri"/>
              </a:rPr>
              <a:t>Great values </a:t>
            </a:r>
            <a:endParaRPr b="0" i="0" sz="1200" u="none" cap="none" strike="noStrike">
              <a:solidFill>
                <a:schemeClr val="dk1"/>
              </a:solidFill>
              <a:latin typeface="Calibri"/>
              <a:ea typeface="Calibri"/>
              <a:cs typeface="Calibri"/>
              <a:sym typeface="Calibri"/>
            </a:endParaRPr>
          </a:p>
          <a:p>
            <a:pPr indent="-298450" lvl="1" marL="914400" marR="0" rtl="0" algn="l">
              <a:spcBef>
                <a:spcPts val="0"/>
              </a:spcBef>
              <a:spcAft>
                <a:spcPts val="0"/>
              </a:spcAft>
              <a:buClr>
                <a:schemeClr val="dk1"/>
              </a:buClr>
              <a:buSzPts val="1100"/>
              <a:buFont typeface="Calibri"/>
              <a:buChar char="-"/>
            </a:pPr>
            <a:r>
              <a:rPr b="0" i="0" lang="en" sz="1200" u="none" cap="none" strike="noStrike">
                <a:solidFill>
                  <a:schemeClr val="dk1"/>
                </a:solidFill>
                <a:latin typeface="Calibri"/>
                <a:ea typeface="Calibri"/>
                <a:cs typeface="Calibri"/>
                <a:sym typeface="Calibri"/>
              </a:rPr>
              <a:t>Well manicured </a:t>
            </a:r>
            <a:endParaRPr b="0" i="0" sz="1200" u="none" cap="none" strike="noStrike">
              <a:solidFill>
                <a:schemeClr val="dk1"/>
              </a:solidFill>
              <a:latin typeface="Calibri"/>
              <a:ea typeface="Calibri"/>
              <a:cs typeface="Calibri"/>
              <a:sym typeface="Calibri"/>
            </a:endParaRPr>
          </a:p>
          <a:p>
            <a:pPr indent="-298450" lvl="1" marL="914400" marR="0" rtl="0" algn="l">
              <a:spcBef>
                <a:spcPts val="0"/>
              </a:spcBef>
              <a:spcAft>
                <a:spcPts val="0"/>
              </a:spcAft>
              <a:buClr>
                <a:schemeClr val="dk1"/>
              </a:buClr>
              <a:buSzPts val="1100"/>
              <a:buFont typeface="Calibri"/>
              <a:buChar char="-"/>
            </a:pPr>
            <a:r>
              <a:rPr b="0" i="0" lang="en" sz="1200" u="none" cap="none" strike="noStrike">
                <a:solidFill>
                  <a:schemeClr val="dk1"/>
                </a:solidFill>
                <a:latin typeface="Calibri"/>
                <a:ea typeface="Calibri"/>
                <a:cs typeface="Calibri"/>
                <a:sym typeface="Calibri"/>
              </a:rPr>
              <a:t>Well taken care of </a:t>
            </a:r>
            <a:endParaRPr b="0" i="0" sz="1200" u="none" cap="none" strike="noStrike">
              <a:solidFill>
                <a:schemeClr val="dk1"/>
              </a:solidFill>
              <a:latin typeface="Calibri"/>
              <a:ea typeface="Calibri"/>
              <a:cs typeface="Calibri"/>
              <a:sym typeface="Calibri"/>
            </a:endParaRPr>
          </a:p>
          <a:p>
            <a:pPr indent="-298450" lvl="0" marL="457200" marR="0" rtl="0" algn="l">
              <a:spcBef>
                <a:spcPts val="0"/>
              </a:spcBef>
              <a:spcAft>
                <a:spcPts val="0"/>
              </a:spcAft>
              <a:buClr>
                <a:schemeClr val="dk1"/>
              </a:buClr>
              <a:buSzPts val="1100"/>
              <a:buFont typeface="Calibri"/>
              <a:buChar char="-"/>
            </a:pPr>
            <a:r>
              <a:rPr b="0" i="0" lang="en" sz="1200" u="none" cap="none" strike="noStrike">
                <a:solidFill>
                  <a:schemeClr val="dk1"/>
                </a:solidFill>
                <a:latin typeface="Calibri"/>
                <a:ea typeface="Calibri"/>
                <a:cs typeface="Calibri"/>
                <a:sym typeface="Calibri"/>
              </a:rPr>
              <a:t>B = places you WOULD live...they’re clean and safe, minimally </a:t>
            </a:r>
            <a:endParaRPr b="0" i="0" sz="1200" u="none" cap="none" strike="noStrike">
              <a:solidFill>
                <a:schemeClr val="dk1"/>
              </a:solidFill>
              <a:latin typeface="Calibri"/>
              <a:ea typeface="Calibri"/>
              <a:cs typeface="Calibri"/>
              <a:sym typeface="Calibri"/>
            </a:endParaRPr>
          </a:p>
          <a:p>
            <a:pPr indent="-298450" lvl="1" marL="914400" marR="0" rtl="0" algn="l">
              <a:spcBef>
                <a:spcPts val="0"/>
              </a:spcBef>
              <a:spcAft>
                <a:spcPts val="0"/>
              </a:spcAft>
              <a:buClr>
                <a:schemeClr val="dk1"/>
              </a:buClr>
              <a:buSzPts val="1100"/>
              <a:buFont typeface="Calibri"/>
              <a:buChar char="-"/>
            </a:pPr>
            <a:r>
              <a:rPr b="0" i="0" lang="en" sz="1200" u="none" cap="none" strike="noStrike">
                <a:solidFill>
                  <a:schemeClr val="dk1"/>
                </a:solidFill>
                <a:latin typeface="Calibri"/>
                <a:ea typeface="Calibri"/>
                <a:cs typeface="Calibri"/>
                <a:sym typeface="Calibri"/>
              </a:rPr>
              <a:t>Good schools </a:t>
            </a:r>
            <a:endParaRPr b="0" i="0" sz="1200" u="none" cap="none" strike="noStrike">
              <a:solidFill>
                <a:schemeClr val="dk1"/>
              </a:solidFill>
              <a:latin typeface="Calibri"/>
              <a:ea typeface="Calibri"/>
              <a:cs typeface="Calibri"/>
              <a:sym typeface="Calibri"/>
            </a:endParaRPr>
          </a:p>
          <a:p>
            <a:pPr indent="-298450" lvl="1" marL="914400" marR="0" rtl="0" algn="l">
              <a:spcBef>
                <a:spcPts val="0"/>
              </a:spcBef>
              <a:spcAft>
                <a:spcPts val="0"/>
              </a:spcAft>
              <a:buClr>
                <a:schemeClr val="dk1"/>
              </a:buClr>
              <a:buSzPts val="1100"/>
              <a:buFont typeface="Calibri"/>
              <a:buChar char="-"/>
            </a:pPr>
            <a:r>
              <a:rPr b="0" i="0" lang="en" sz="1200" u="none" cap="none" strike="noStrike">
                <a:solidFill>
                  <a:schemeClr val="dk1"/>
                </a:solidFill>
                <a:latin typeface="Calibri"/>
                <a:ea typeface="Calibri"/>
                <a:cs typeface="Calibri"/>
                <a:sym typeface="Calibri"/>
              </a:rPr>
              <a:t>Decent conditions/”normal” suburban area, not wealthy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200"/>
              <a:buFont typeface="Calibri"/>
              <a:buNone/>
            </a:pPr>
            <a:r>
              <a:rPr b="0" i="0" lang="en" sz="1200" u="none" cap="none" strike="noStrike">
                <a:solidFill>
                  <a:schemeClr val="dk1"/>
                </a:solidFill>
                <a:latin typeface="Calibri"/>
                <a:ea typeface="Calibri"/>
                <a:cs typeface="Calibri"/>
                <a:sym typeface="Calibri"/>
              </a:rPr>
              <a:t>Don’t go past this.</a:t>
            </a:r>
            <a:endParaRPr b="0" i="0" sz="1200" u="none" cap="none" strike="noStrike">
              <a:solidFill>
                <a:schemeClr val="dk1"/>
              </a:solidFill>
              <a:latin typeface="Calibri"/>
              <a:ea typeface="Calibri"/>
              <a:cs typeface="Calibri"/>
              <a:sym typeface="Calibri"/>
            </a:endParaRPr>
          </a:p>
          <a:p>
            <a:pPr indent="-298450" lvl="0" marL="457200" marR="0" rtl="0" algn="l">
              <a:spcBef>
                <a:spcPts val="0"/>
              </a:spcBef>
              <a:spcAft>
                <a:spcPts val="0"/>
              </a:spcAft>
              <a:buClr>
                <a:schemeClr val="dk1"/>
              </a:buClr>
              <a:buSzPts val="1100"/>
              <a:buFont typeface="Calibri"/>
              <a:buChar char="-"/>
            </a:pPr>
            <a:r>
              <a:rPr b="0" i="0" lang="en" sz="1200" u="none" cap="none" strike="noStrike">
                <a:solidFill>
                  <a:schemeClr val="dk1"/>
                </a:solidFill>
                <a:latin typeface="Calibri"/>
                <a:ea typeface="Calibri"/>
                <a:cs typeface="Calibri"/>
                <a:sym typeface="Calibri"/>
              </a:rPr>
              <a:t>C neighborhoods:</a:t>
            </a:r>
            <a:endParaRPr b="0" i="0" sz="1200" u="none" cap="none" strike="noStrike">
              <a:solidFill>
                <a:schemeClr val="dk1"/>
              </a:solidFill>
              <a:latin typeface="Calibri"/>
              <a:ea typeface="Calibri"/>
              <a:cs typeface="Calibri"/>
              <a:sym typeface="Calibri"/>
            </a:endParaRPr>
          </a:p>
          <a:p>
            <a:pPr indent="-298450" lvl="1" marL="914400" marR="0" rtl="0" algn="l">
              <a:spcBef>
                <a:spcPts val="0"/>
              </a:spcBef>
              <a:spcAft>
                <a:spcPts val="0"/>
              </a:spcAft>
              <a:buClr>
                <a:schemeClr val="dk1"/>
              </a:buClr>
              <a:buSzPts val="1100"/>
              <a:buFont typeface="Calibri"/>
              <a:buChar char="-"/>
            </a:pPr>
            <a:r>
              <a:rPr b="0" i="0" lang="en" sz="1200" u="none" cap="none" strike="noStrike">
                <a:solidFill>
                  <a:schemeClr val="dk1"/>
                </a:solidFill>
                <a:latin typeface="Calibri"/>
                <a:ea typeface="Calibri"/>
                <a:cs typeface="Calibri"/>
                <a:sym typeface="Calibri"/>
              </a:rPr>
              <a:t>Don’t feel UNSAFE</a:t>
            </a:r>
            <a:endParaRPr b="0" i="0" sz="1200" u="none" cap="none" strike="noStrike">
              <a:solidFill>
                <a:schemeClr val="dk1"/>
              </a:solidFill>
              <a:latin typeface="Calibri"/>
              <a:ea typeface="Calibri"/>
              <a:cs typeface="Calibri"/>
              <a:sym typeface="Calibri"/>
            </a:endParaRPr>
          </a:p>
          <a:p>
            <a:pPr indent="-298450" lvl="1" marL="914400" marR="0" rtl="0" algn="l">
              <a:spcBef>
                <a:spcPts val="0"/>
              </a:spcBef>
              <a:spcAft>
                <a:spcPts val="0"/>
              </a:spcAft>
              <a:buClr>
                <a:schemeClr val="dk1"/>
              </a:buClr>
              <a:buSzPts val="1100"/>
              <a:buFont typeface="Calibri"/>
              <a:buChar char="-"/>
            </a:pPr>
            <a:r>
              <a:rPr b="0" i="0" lang="en" sz="1200" u="none" cap="none" strike="noStrike">
                <a:solidFill>
                  <a:schemeClr val="dk1"/>
                </a:solidFill>
                <a:latin typeface="Calibri"/>
                <a:ea typeface="Calibri"/>
                <a:cs typeface="Calibri"/>
                <a:sym typeface="Calibri"/>
              </a:rPr>
              <a:t>Wouldn’t want to live here </a:t>
            </a:r>
            <a:endParaRPr b="0" i="0" sz="1200" u="none" cap="none" strike="noStrike">
              <a:solidFill>
                <a:schemeClr val="dk1"/>
              </a:solidFill>
              <a:latin typeface="Calibri"/>
              <a:ea typeface="Calibri"/>
              <a:cs typeface="Calibri"/>
              <a:sym typeface="Calibri"/>
            </a:endParaRPr>
          </a:p>
          <a:p>
            <a:pPr indent="-298450" lvl="1" marL="914400" marR="0" rtl="0" algn="l">
              <a:spcBef>
                <a:spcPts val="0"/>
              </a:spcBef>
              <a:spcAft>
                <a:spcPts val="0"/>
              </a:spcAft>
              <a:buClr>
                <a:schemeClr val="dk1"/>
              </a:buClr>
              <a:buSzPts val="1100"/>
              <a:buFont typeface="Calibri"/>
              <a:buChar char="-"/>
            </a:pPr>
            <a:r>
              <a:rPr b="0" i="0" lang="en" sz="1200" u="none" cap="none" strike="noStrike">
                <a:solidFill>
                  <a:schemeClr val="dk1"/>
                </a:solidFill>
                <a:latin typeface="Calibri"/>
                <a:ea typeface="Calibri"/>
                <a:cs typeface="Calibri"/>
                <a:sym typeface="Calibri"/>
              </a:rPr>
              <a:t>Beat up, raggedy</a:t>
            </a:r>
            <a:endParaRPr b="0" i="0" sz="1200" u="none" cap="none" strike="noStrike">
              <a:solidFill>
                <a:schemeClr val="dk1"/>
              </a:solidFill>
              <a:latin typeface="Calibri"/>
              <a:ea typeface="Calibri"/>
              <a:cs typeface="Calibri"/>
              <a:sym typeface="Calibri"/>
            </a:endParaRPr>
          </a:p>
          <a:p>
            <a:pPr indent="-298450" lvl="1" marL="914400" marR="0" rtl="0" algn="l">
              <a:spcBef>
                <a:spcPts val="0"/>
              </a:spcBef>
              <a:spcAft>
                <a:spcPts val="0"/>
              </a:spcAft>
              <a:buClr>
                <a:schemeClr val="dk1"/>
              </a:buClr>
              <a:buSzPts val="1100"/>
              <a:buFont typeface="Calibri"/>
              <a:buChar char="-"/>
            </a:pPr>
            <a:r>
              <a:rPr b="0" i="0" lang="en" sz="1200" u="none" cap="none" strike="noStrike">
                <a:solidFill>
                  <a:schemeClr val="dk1"/>
                </a:solidFill>
                <a:latin typeface="Calibri"/>
                <a:ea typeface="Calibri"/>
                <a:cs typeface="Calibri"/>
                <a:sym typeface="Calibri"/>
              </a:rPr>
              <a:t>People don’t take care of their properties </a:t>
            </a:r>
            <a:endParaRPr b="0" i="0" sz="1200" u="none" cap="none" strike="noStrike">
              <a:solidFill>
                <a:schemeClr val="dk1"/>
              </a:solidFill>
              <a:latin typeface="Calibri"/>
              <a:ea typeface="Calibri"/>
              <a:cs typeface="Calibri"/>
              <a:sym typeface="Calibri"/>
            </a:endParaRPr>
          </a:p>
          <a:p>
            <a:pPr indent="-298450" lvl="1" marL="914400" marR="0" rtl="0" algn="l">
              <a:spcBef>
                <a:spcPts val="0"/>
              </a:spcBef>
              <a:spcAft>
                <a:spcPts val="0"/>
              </a:spcAft>
              <a:buClr>
                <a:schemeClr val="dk1"/>
              </a:buClr>
              <a:buSzPts val="1100"/>
              <a:buFont typeface="Calibri"/>
              <a:buChar char="-"/>
            </a:pPr>
            <a:r>
              <a:rPr b="0" i="0" lang="en" sz="1200" u="none" cap="none" strike="noStrike">
                <a:solidFill>
                  <a:schemeClr val="dk1"/>
                </a:solidFill>
                <a:latin typeface="Calibri"/>
                <a:ea typeface="Calibri"/>
                <a:cs typeface="Calibri"/>
                <a:sym typeface="Calibri"/>
              </a:rPr>
              <a:t>Some crime </a:t>
            </a:r>
            <a:endParaRPr b="0" i="0" sz="1200" u="none" cap="none" strike="noStrike">
              <a:solidFill>
                <a:schemeClr val="dk1"/>
              </a:solidFill>
              <a:latin typeface="Calibri"/>
              <a:ea typeface="Calibri"/>
              <a:cs typeface="Calibri"/>
              <a:sym typeface="Calibri"/>
            </a:endParaRPr>
          </a:p>
          <a:p>
            <a:pPr indent="-298450" lvl="0" marL="457200" marR="0" rtl="0" algn="l">
              <a:spcBef>
                <a:spcPts val="0"/>
              </a:spcBef>
              <a:spcAft>
                <a:spcPts val="0"/>
              </a:spcAft>
              <a:buClr>
                <a:schemeClr val="dk1"/>
              </a:buClr>
              <a:buSzPts val="1100"/>
              <a:buFont typeface="Calibri"/>
              <a:buChar char="-"/>
            </a:pPr>
            <a:r>
              <a:rPr b="0" i="0" lang="en" sz="1200" u="none" cap="none" strike="noStrike">
                <a:solidFill>
                  <a:schemeClr val="dk1"/>
                </a:solidFill>
                <a:latin typeface="Calibri"/>
                <a:ea typeface="Calibri"/>
                <a:cs typeface="Calibri"/>
                <a:sym typeface="Calibri"/>
              </a:rPr>
              <a:t>D neighborhoods:</a:t>
            </a:r>
            <a:endParaRPr b="0" i="0" sz="1200" u="none" cap="none" strike="noStrike">
              <a:solidFill>
                <a:schemeClr val="dk1"/>
              </a:solidFill>
              <a:latin typeface="Calibri"/>
              <a:ea typeface="Calibri"/>
              <a:cs typeface="Calibri"/>
              <a:sym typeface="Calibri"/>
            </a:endParaRPr>
          </a:p>
          <a:p>
            <a:pPr indent="-298450" lvl="1" marL="914400" marR="0" rtl="0" algn="l">
              <a:spcBef>
                <a:spcPts val="0"/>
              </a:spcBef>
              <a:spcAft>
                <a:spcPts val="0"/>
              </a:spcAft>
              <a:buClr>
                <a:schemeClr val="dk1"/>
              </a:buClr>
              <a:buSzPts val="1100"/>
              <a:buFont typeface="Calibri"/>
              <a:buChar char="-"/>
            </a:pPr>
            <a:r>
              <a:rPr b="0" i="0" lang="en" sz="1200" u="none" cap="none" strike="noStrike">
                <a:solidFill>
                  <a:schemeClr val="dk1"/>
                </a:solidFill>
                <a:latin typeface="Calibri"/>
                <a:ea typeface="Calibri"/>
                <a:cs typeface="Calibri"/>
                <a:sym typeface="Calibri"/>
              </a:rPr>
              <a:t>You DON’T want to go, not even during the day </a:t>
            </a:r>
            <a:endParaRPr b="0" i="0" sz="1200" u="none" cap="none" strike="noStrike">
              <a:solidFill>
                <a:schemeClr val="dk1"/>
              </a:solidFill>
              <a:latin typeface="Calibri"/>
              <a:ea typeface="Calibri"/>
              <a:cs typeface="Calibri"/>
              <a:sym typeface="Calibri"/>
            </a:endParaRPr>
          </a:p>
          <a:p>
            <a:pPr indent="-298450" lvl="1" marL="914400" marR="0" rtl="0" algn="l">
              <a:spcBef>
                <a:spcPts val="0"/>
              </a:spcBef>
              <a:spcAft>
                <a:spcPts val="0"/>
              </a:spcAft>
              <a:buClr>
                <a:schemeClr val="dk1"/>
              </a:buClr>
              <a:buSzPts val="1100"/>
              <a:buFont typeface="Calibri"/>
              <a:buChar char="-"/>
            </a:pPr>
            <a:r>
              <a:rPr b="0" i="0" lang="en" sz="1200" u="none" cap="none" strike="noStrike">
                <a:solidFill>
                  <a:schemeClr val="dk1"/>
                </a:solidFill>
                <a:latin typeface="Calibri"/>
                <a:ea typeface="Calibri"/>
                <a:cs typeface="Calibri"/>
                <a:sym typeface="Calibri"/>
              </a:rPr>
              <a:t>STAY AWAY </a:t>
            </a:r>
            <a:endParaRPr b="0" i="0" sz="12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30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7" name="Shape 237"/>
        <p:cNvGrpSpPr/>
        <p:nvPr/>
      </p:nvGrpSpPr>
      <p:grpSpPr>
        <a:xfrm>
          <a:off x="0" y="0"/>
          <a:ext cx="0" cy="0"/>
          <a:chOff x="0" y="0"/>
          <a:chExt cx="0" cy="0"/>
        </a:xfrm>
      </p:grpSpPr>
      <p:sp>
        <p:nvSpPr>
          <p:cNvPr id="238" name="Google Shape;238;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9" name="Google Shape;239;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100"/>
              <a:buFont typeface="Arial"/>
              <a:buNone/>
            </a:pPr>
            <a:r>
              <a:rPr b="0" i="0" lang="en" sz="1200" u="none" cap="none" strike="noStrike">
                <a:solidFill>
                  <a:schemeClr val="dk1"/>
                </a:solidFill>
                <a:latin typeface="Calibri"/>
                <a:ea typeface="Calibri"/>
                <a:cs typeface="Calibri"/>
                <a:sym typeface="Calibri"/>
              </a:rPr>
              <a:t>CLASS A: Properties built within the last 10 years, or older</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rPr b="0" i="0" lang="en" sz="1200" u="none" cap="none" strike="noStrike">
                <a:solidFill>
                  <a:schemeClr val="dk1"/>
                </a:solidFill>
                <a:latin typeface="Calibri"/>
                <a:ea typeface="Calibri"/>
                <a:cs typeface="Calibri"/>
                <a:sym typeface="Calibri"/>
              </a:rPr>
              <a:t>than 10 years that have been substantially renovated.</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rPr b="0" i="0" lang="en" sz="1200" u="none" cap="none" strike="noStrike">
                <a:solidFill>
                  <a:schemeClr val="dk1"/>
                </a:solidFill>
                <a:latin typeface="Calibri"/>
                <a:ea typeface="Calibri"/>
                <a:cs typeface="Calibri"/>
                <a:sym typeface="Calibri"/>
              </a:rPr>
              <a:t>CLASS B: Properties built within the last 20 years, and</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rPr b="0" i="0" lang="en" sz="1200" u="none" cap="none" strike="noStrike">
                <a:solidFill>
                  <a:schemeClr val="dk1"/>
                </a:solidFill>
                <a:latin typeface="Calibri"/>
                <a:ea typeface="Calibri"/>
                <a:cs typeface="Calibri"/>
                <a:sym typeface="Calibri"/>
              </a:rPr>
              <a:t>the exterior and interior amenity package is dated and less</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rPr b="0" i="0" lang="en" sz="1200" u="none" cap="none" strike="noStrike">
                <a:solidFill>
                  <a:schemeClr val="dk1"/>
                </a:solidFill>
                <a:latin typeface="Calibri"/>
                <a:ea typeface="Calibri"/>
                <a:cs typeface="Calibri"/>
                <a:sym typeface="Calibri"/>
              </a:rPr>
              <a:t>than what is offered by high-end properties.</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rPr b="0" i="0" lang="en" sz="1200" u="none" cap="none" strike="noStrike">
                <a:solidFill>
                  <a:schemeClr val="dk1"/>
                </a:solidFill>
                <a:latin typeface="Calibri"/>
                <a:ea typeface="Calibri"/>
                <a:cs typeface="Calibri"/>
                <a:sym typeface="Calibri"/>
              </a:rPr>
              <a:t>CLASS C: Older properties built within the last 30 years</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rPr b="0" i="0" lang="en" sz="1200" u="none" cap="none" strike="noStrike">
                <a:solidFill>
                  <a:schemeClr val="dk1"/>
                </a:solidFill>
                <a:latin typeface="Calibri"/>
                <a:ea typeface="Calibri"/>
                <a:cs typeface="Calibri"/>
                <a:sym typeface="Calibri"/>
              </a:rPr>
              <a:t>as evidenced by limited, dated exterior and interior amenity</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rPr b="0" i="0" lang="en" sz="1200" u="none" cap="none" strike="noStrike">
                <a:solidFill>
                  <a:schemeClr val="dk1"/>
                </a:solidFill>
                <a:latin typeface="Calibri"/>
                <a:ea typeface="Calibri"/>
                <a:cs typeface="Calibri"/>
                <a:sym typeface="Calibri"/>
              </a:rPr>
              <a:t>package. These are more of a 1970’s – 1980’s vintage product.</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rPr b="0" i="0" lang="en" sz="1200" u="none" cap="none" strike="noStrike">
                <a:solidFill>
                  <a:schemeClr val="dk1"/>
                </a:solidFill>
                <a:latin typeface="Calibri"/>
                <a:ea typeface="Calibri"/>
                <a:cs typeface="Calibri"/>
                <a:sym typeface="Calibri"/>
              </a:rPr>
              <a:t>Improvements show some age and there’s noticeable</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rPr b="0" i="0" lang="en" sz="1200" u="none" cap="none" strike="noStrike">
                <a:solidFill>
                  <a:schemeClr val="dk1"/>
                </a:solidFill>
                <a:latin typeface="Calibri"/>
                <a:ea typeface="Calibri"/>
                <a:cs typeface="Calibri"/>
                <a:sym typeface="Calibri"/>
              </a:rPr>
              <a:t>deferred maintenance.</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rPr b="0" i="0" lang="en" sz="1200" u="none" cap="none" strike="noStrike">
                <a:solidFill>
                  <a:schemeClr val="dk1"/>
                </a:solidFill>
                <a:latin typeface="Calibri"/>
                <a:ea typeface="Calibri"/>
                <a:cs typeface="Calibri"/>
                <a:sym typeface="Calibri"/>
              </a:rPr>
              <a:t>CLASS D: These properties are over 30 years old. They</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rPr b="0" i="0" lang="en" sz="1200" u="none" cap="none" strike="noStrike">
                <a:solidFill>
                  <a:schemeClr val="dk1"/>
                </a:solidFill>
                <a:latin typeface="Calibri"/>
                <a:ea typeface="Calibri"/>
                <a:cs typeface="Calibri"/>
                <a:sym typeface="Calibri"/>
              </a:rPr>
              <a:t>are worn, operationally not stable, and situated in fringe or</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rPr b="0" i="0" lang="en" sz="1200" u="none" cap="none" strike="noStrike">
                <a:solidFill>
                  <a:schemeClr val="dk1"/>
                </a:solidFill>
                <a:latin typeface="Calibri"/>
                <a:ea typeface="Calibri"/>
                <a:cs typeface="Calibri"/>
                <a:sym typeface="Calibri"/>
              </a:rPr>
              <a:t>mediocre locations. There are no amenity packages offered,</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rPr b="0" i="0" lang="en" sz="1200" u="none" cap="none" strike="noStrike">
                <a:solidFill>
                  <a:schemeClr val="dk1"/>
                </a:solidFill>
                <a:latin typeface="Calibri"/>
                <a:ea typeface="Calibri"/>
                <a:cs typeface="Calibri"/>
                <a:sym typeface="Calibri"/>
              </a:rPr>
              <a:t>and tenants usually pay cash each month.</a:t>
            </a:r>
            <a:endParaRPr b="0" i="0" sz="1200" u="none" cap="none" strike="noStrike">
              <a:solidFill>
                <a:schemeClr val="dk1"/>
              </a:solidFill>
              <a:latin typeface="Calibri"/>
              <a:ea typeface="Calibri"/>
              <a:cs typeface="Calibri"/>
              <a:sym typeface="Calibri"/>
            </a:endParaRPr>
          </a:p>
          <a:p>
            <a:pPr indent="0" lvl="0" marL="45720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30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6" name="Shape 246"/>
        <p:cNvGrpSpPr/>
        <p:nvPr/>
      </p:nvGrpSpPr>
      <p:grpSpPr>
        <a:xfrm>
          <a:off x="0" y="0"/>
          <a:ext cx="0" cy="0"/>
          <a:chOff x="0" y="0"/>
          <a:chExt cx="0" cy="0"/>
        </a:xfrm>
      </p:grpSpPr>
      <p:sp>
        <p:nvSpPr>
          <p:cNvPr id="247" name="Google Shape;247;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8" name="Google Shape;248;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marR="0" rtl="0" algn="l">
              <a:spcBef>
                <a:spcPts val="0"/>
              </a:spcBef>
              <a:spcAft>
                <a:spcPts val="0"/>
              </a:spcAft>
              <a:buClr>
                <a:schemeClr val="dk1"/>
              </a:buClr>
              <a:buSzPts val="1100"/>
              <a:buFont typeface="Calibri"/>
              <a:buChar char="●"/>
            </a:pPr>
            <a:r>
              <a:rPr b="0" i="0" lang="en" sz="1200" u="none" cap="none" strike="noStrike">
                <a:solidFill>
                  <a:schemeClr val="dk1"/>
                </a:solidFill>
                <a:latin typeface="Calibri"/>
                <a:ea typeface="Calibri"/>
                <a:cs typeface="Calibri"/>
                <a:sym typeface="Calibri"/>
              </a:rPr>
              <a:t>The only major difference between residential and commercial investing is that we’re just working with bigger numbers.</a:t>
            </a:r>
            <a:endParaRPr b="0" i="0" sz="1200" u="none" cap="none" strike="noStrike">
              <a:solidFill>
                <a:schemeClr val="dk1"/>
              </a:solidFill>
              <a:latin typeface="Calibri"/>
              <a:ea typeface="Calibri"/>
              <a:cs typeface="Calibri"/>
              <a:sym typeface="Calibri"/>
            </a:endParaRPr>
          </a:p>
          <a:p>
            <a:pPr indent="-298450" lvl="0" marL="457200" marR="0" rtl="0" algn="l">
              <a:spcBef>
                <a:spcPts val="0"/>
              </a:spcBef>
              <a:spcAft>
                <a:spcPts val="0"/>
              </a:spcAft>
              <a:buClr>
                <a:schemeClr val="dk1"/>
              </a:buClr>
              <a:buSzPts val="1100"/>
              <a:buFont typeface="Calibri"/>
              <a:buChar char="●"/>
            </a:pPr>
            <a:r>
              <a:rPr b="0" i="0" lang="en" sz="1200" u="none" cap="none" strike="noStrike">
                <a:solidFill>
                  <a:schemeClr val="dk1"/>
                </a:solidFill>
                <a:latin typeface="Calibri"/>
                <a:ea typeface="Calibri"/>
                <a:cs typeface="Calibri"/>
                <a:sym typeface="Calibri"/>
              </a:rPr>
              <a:t>So what we’re learning here we can apply to residential or commercial, at any time.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4" name="Shape 254"/>
        <p:cNvGrpSpPr/>
        <p:nvPr/>
      </p:nvGrpSpPr>
      <p:grpSpPr>
        <a:xfrm>
          <a:off x="0" y="0"/>
          <a:ext cx="0" cy="0"/>
          <a:chOff x="0" y="0"/>
          <a:chExt cx="0" cy="0"/>
        </a:xfrm>
      </p:grpSpPr>
      <p:sp>
        <p:nvSpPr>
          <p:cNvPr id="255" name="Google Shape;255;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6" name="Google Shape;256;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200"/>
              <a:buFont typeface="Calibri"/>
              <a:buNone/>
            </a:pPr>
            <a:r>
              <a:rPr b="0" i="0" lang="en" sz="1200" u="none" cap="none" strike="noStrike">
                <a:solidFill>
                  <a:schemeClr val="dk1"/>
                </a:solidFill>
                <a:latin typeface="Calibri"/>
                <a:ea typeface="Calibri"/>
                <a:cs typeface="Calibri"/>
                <a:sym typeface="Calibri"/>
              </a:rPr>
              <a:t>Think about it. If it’s a single-family property, you’re dealing with a single rental income and a simple profit and loss or income statement</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200"/>
              <a:buFont typeface="Calibri"/>
              <a:buNone/>
            </a:pPr>
            <a:r>
              <a:rPr b="0" i="0" lang="en" sz="1200" u="none" cap="none" strike="noStrike">
                <a:solidFill>
                  <a:schemeClr val="dk1"/>
                </a:solidFill>
                <a:latin typeface="Calibri"/>
                <a:ea typeface="Calibri"/>
                <a:cs typeface="Calibri"/>
                <a:sym typeface="Calibri"/>
              </a:rPr>
              <a:t>It’s income minus expenses and you’ve got the net.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rPr b="0" i="0" lang="en" sz="1200" u="none" cap="none" strike="noStrike">
                <a:solidFill>
                  <a:schemeClr val="dk1"/>
                </a:solidFill>
                <a:latin typeface="Calibri"/>
                <a:ea typeface="Calibri"/>
                <a:cs typeface="Calibri"/>
                <a:sym typeface="Calibri"/>
              </a:rPr>
              <a:t>It’s the same with commercial investing.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t/>
            </a:r>
            <a:endParaRPr b="0" i="0" sz="1200" u="none" cap="none" strike="noStrike">
              <a:solidFill>
                <a:schemeClr val="dk1"/>
              </a:solidFill>
              <a:latin typeface="Calibri"/>
              <a:ea typeface="Calibri"/>
              <a:cs typeface="Calibri"/>
              <a:sym typeface="Calibri"/>
            </a:endParaRPr>
          </a:p>
          <a:p>
            <a:pPr indent="-298450" lvl="0" marL="457200" marR="0" rtl="0" algn="l">
              <a:spcBef>
                <a:spcPts val="0"/>
              </a:spcBef>
              <a:spcAft>
                <a:spcPts val="0"/>
              </a:spcAft>
              <a:buClr>
                <a:schemeClr val="dk1"/>
              </a:buClr>
              <a:buSzPts val="1100"/>
              <a:buFont typeface="Calibri"/>
              <a:buChar char="-"/>
            </a:pPr>
            <a:r>
              <a:rPr b="0" i="0" lang="en" sz="1200" u="none" cap="none" strike="noStrike">
                <a:solidFill>
                  <a:schemeClr val="dk1"/>
                </a:solidFill>
                <a:latin typeface="Calibri"/>
                <a:ea typeface="Calibri"/>
                <a:cs typeface="Calibri"/>
                <a:sym typeface="Calibri"/>
              </a:rPr>
              <a:t>Look at the total potential -- rent plus any other potential income from tenants (parking, laundry rooms, even renting tower space to cell phone companies) </a:t>
            </a:r>
            <a:endParaRPr b="0" i="0" sz="1200" u="none" cap="none" strike="noStrike">
              <a:solidFill>
                <a:schemeClr val="dk1"/>
              </a:solidFill>
              <a:latin typeface="Calibri"/>
              <a:ea typeface="Calibri"/>
              <a:cs typeface="Calibri"/>
              <a:sym typeface="Calibri"/>
            </a:endParaRPr>
          </a:p>
          <a:p>
            <a:pPr indent="-298450" lvl="0" marL="457200" marR="0" rtl="0" algn="l">
              <a:spcBef>
                <a:spcPts val="0"/>
              </a:spcBef>
              <a:spcAft>
                <a:spcPts val="0"/>
              </a:spcAft>
              <a:buClr>
                <a:schemeClr val="dk1"/>
              </a:buClr>
              <a:buSzPts val="1100"/>
              <a:buFont typeface="Calibri"/>
              <a:buChar char="-"/>
            </a:pPr>
            <a:r>
              <a:rPr b="0" i="0" lang="en" sz="1200" u="none" cap="none" strike="noStrike">
                <a:solidFill>
                  <a:schemeClr val="dk1"/>
                </a:solidFill>
                <a:latin typeface="Calibri"/>
                <a:ea typeface="Calibri"/>
                <a:cs typeface="Calibri"/>
                <a:sym typeface="Calibri"/>
              </a:rPr>
              <a:t>Look at expenses. While there are more, they aren’t that different than residential real estate:</a:t>
            </a:r>
            <a:endParaRPr b="0" i="0" sz="1200" u="none" cap="none" strike="noStrike">
              <a:solidFill>
                <a:schemeClr val="dk1"/>
              </a:solidFill>
              <a:latin typeface="Calibri"/>
              <a:ea typeface="Calibri"/>
              <a:cs typeface="Calibri"/>
              <a:sym typeface="Calibri"/>
            </a:endParaRPr>
          </a:p>
          <a:p>
            <a:pPr indent="-298450" lvl="1" marL="914400" marR="0" rtl="0" algn="l">
              <a:spcBef>
                <a:spcPts val="0"/>
              </a:spcBef>
              <a:spcAft>
                <a:spcPts val="0"/>
              </a:spcAft>
              <a:buClr>
                <a:schemeClr val="dk1"/>
              </a:buClr>
              <a:buSzPts val="1100"/>
              <a:buFont typeface="Calibri"/>
              <a:buChar char="-"/>
            </a:pPr>
            <a:r>
              <a:rPr b="0" i="0" lang="en" sz="1200" u="none" cap="none" strike="noStrike">
                <a:solidFill>
                  <a:schemeClr val="dk1"/>
                </a:solidFill>
                <a:latin typeface="Calibri"/>
                <a:ea typeface="Calibri"/>
                <a:cs typeface="Calibri"/>
                <a:sym typeface="Calibri"/>
              </a:rPr>
              <a:t>Property taxes </a:t>
            </a:r>
            <a:endParaRPr b="0" i="0" sz="1200" u="none" cap="none" strike="noStrike">
              <a:solidFill>
                <a:schemeClr val="dk1"/>
              </a:solidFill>
              <a:latin typeface="Calibri"/>
              <a:ea typeface="Calibri"/>
              <a:cs typeface="Calibri"/>
              <a:sym typeface="Calibri"/>
            </a:endParaRPr>
          </a:p>
          <a:p>
            <a:pPr indent="-298450" lvl="1" marL="914400" marR="0" rtl="0" algn="l">
              <a:spcBef>
                <a:spcPts val="0"/>
              </a:spcBef>
              <a:spcAft>
                <a:spcPts val="0"/>
              </a:spcAft>
              <a:buClr>
                <a:schemeClr val="dk1"/>
              </a:buClr>
              <a:buSzPts val="1100"/>
              <a:buFont typeface="Calibri"/>
              <a:buChar char="-"/>
            </a:pPr>
            <a:r>
              <a:rPr b="0" i="0" lang="en" sz="1200" u="none" cap="none" strike="noStrike">
                <a:solidFill>
                  <a:schemeClr val="dk1"/>
                </a:solidFill>
                <a:latin typeface="Calibri"/>
                <a:ea typeface="Calibri"/>
                <a:cs typeface="Calibri"/>
                <a:sym typeface="Calibri"/>
              </a:rPr>
              <a:t>Insurance</a:t>
            </a:r>
            <a:endParaRPr b="0" i="0" sz="1200" u="none" cap="none" strike="noStrike">
              <a:solidFill>
                <a:schemeClr val="dk1"/>
              </a:solidFill>
              <a:latin typeface="Calibri"/>
              <a:ea typeface="Calibri"/>
              <a:cs typeface="Calibri"/>
              <a:sym typeface="Calibri"/>
            </a:endParaRPr>
          </a:p>
          <a:p>
            <a:pPr indent="-298450" lvl="1" marL="914400" marR="0" rtl="0" algn="l">
              <a:spcBef>
                <a:spcPts val="0"/>
              </a:spcBef>
              <a:spcAft>
                <a:spcPts val="0"/>
              </a:spcAft>
              <a:buClr>
                <a:schemeClr val="dk1"/>
              </a:buClr>
              <a:buSzPts val="1100"/>
              <a:buFont typeface="Calibri"/>
              <a:buChar char="-"/>
            </a:pPr>
            <a:r>
              <a:rPr b="0" i="0" lang="en" sz="1200" u="none" cap="none" strike="noStrike">
                <a:solidFill>
                  <a:schemeClr val="dk1"/>
                </a:solidFill>
                <a:latin typeface="Calibri"/>
                <a:ea typeface="Calibri"/>
                <a:cs typeface="Calibri"/>
                <a:sym typeface="Calibri"/>
              </a:rPr>
              <a:t>Utilities </a:t>
            </a:r>
            <a:endParaRPr b="0" i="0" sz="1200" u="none" cap="none" strike="noStrike">
              <a:solidFill>
                <a:schemeClr val="dk1"/>
              </a:solidFill>
              <a:latin typeface="Calibri"/>
              <a:ea typeface="Calibri"/>
              <a:cs typeface="Calibri"/>
              <a:sym typeface="Calibri"/>
            </a:endParaRPr>
          </a:p>
          <a:p>
            <a:pPr indent="-298450" lvl="1" marL="914400" marR="0" rtl="0" algn="l">
              <a:spcBef>
                <a:spcPts val="0"/>
              </a:spcBef>
              <a:spcAft>
                <a:spcPts val="0"/>
              </a:spcAft>
              <a:buClr>
                <a:schemeClr val="dk1"/>
              </a:buClr>
              <a:buSzPts val="1100"/>
              <a:buFont typeface="Calibri"/>
              <a:buChar char="-"/>
            </a:pPr>
            <a:r>
              <a:rPr b="0" i="0" lang="en" sz="1200" u="none" cap="none" strike="noStrike">
                <a:solidFill>
                  <a:schemeClr val="dk1"/>
                </a:solidFill>
                <a:latin typeface="Calibri"/>
                <a:ea typeface="Calibri"/>
                <a:cs typeface="Calibri"/>
                <a:sym typeface="Calibri"/>
              </a:rPr>
              <a:t>Maintenance</a:t>
            </a:r>
            <a:endParaRPr b="0" i="0" sz="1200" u="none" cap="none" strike="noStrike">
              <a:solidFill>
                <a:schemeClr val="dk1"/>
              </a:solidFill>
              <a:latin typeface="Calibri"/>
              <a:ea typeface="Calibri"/>
              <a:cs typeface="Calibri"/>
              <a:sym typeface="Calibri"/>
            </a:endParaRPr>
          </a:p>
          <a:p>
            <a:pPr indent="-298450" lvl="1" marL="914400" marR="0" rtl="0" algn="l">
              <a:spcBef>
                <a:spcPts val="0"/>
              </a:spcBef>
              <a:spcAft>
                <a:spcPts val="0"/>
              </a:spcAft>
              <a:buClr>
                <a:schemeClr val="dk1"/>
              </a:buClr>
              <a:buSzPts val="1100"/>
              <a:buFont typeface="Calibri"/>
              <a:buChar char="-"/>
            </a:pPr>
            <a:r>
              <a:rPr b="0" i="0" lang="en" sz="1200" u="none" cap="none" strike="noStrike">
                <a:solidFill>
                  <a:schemeClr val="dk1"/>
                </a:solidFill>
                <a:latin typeface="Calibri"/>
                <a:ea typeface="Calibri"/>
                <a:cs typeface="Calibri"/>
                <a:sym typeface="Calibri"/>
              </a:rPr>
              <a:t>Property management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Google Shape;95;g4547303806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6" name="Google Shape;96;g4547303806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200"/>
              <a:buFont typeface="Calibri"/>
              <a:buNone/>
            </a:pPr>
            <a:r>
              <a:rPr b="0" i="0" lang="en" sz="1200" u="none" cap="none" strike="noStrike">
                <a:solidFill>
                  <a:schemeClr val="dk1"/>
                </a:solidFill>
                <a:latin typeface="Calibri"/>
                <a:ea typeface="Calibri"/>
                <a:cs typeface="Calibri"/>
                <a:sym typeface="Calibri"/>
              </a:rPr>
              <a:t>When we look for properties, we’re looking for:</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a:p>
            <a:pPr indent="-298450" lvl="0" marL="457200" marR="0" rtl="0" algn="l">
              <a:spcBef>
                <a:spcPts val="0"/>
              </a:spcBef>
              <a:spcAft>
                <a:spcPts val="0"/>
              </a:spcAft>
              <a:buClr>
                <a:schemeClr val="dk1"/>
              </a:buClr>
              <a:buSzPts val="1100"/>
              <a:buFont typeface="Calibri"/>
              <a:buChar char="-"/>
            </a:pPr>
            <a:r>
              <a:rPr b="0" i="0" lang="en" sz="1200" u="none" cap="none" strike="noStrike">
                <a:solidFill>
                  <a:schemeClr val="dk1"/>
                </a:solidFill>
                <a:latin typeface="Calibri"/>
                <a:ea typeface="Calibri"/>
                <a:cs typeface="Calibri"/>
                <a:sym typeface="Calibri"/>
              </a:rPr>
              <a:t>A or B neighborhoods -- good, comfortable, safe neighborhoods</a:t>
            </a:r>
            <a:endParaRPr b="0" i="0" sz="1200" u="none" cap="none" strike="noStrike">
              <a:solidFill>
                <a:schemeClr val="dk1"/>
              </a:solidFill>
              <a:latin typeface="Calibri"/>
              <a:ea typeface="Calibri"/>
              <a:cs typeface="Calibri"/>
              <a:sym typeface="Calibri"/>
            </a:endParaRPr>
          </a:p>
          <a:p>
            <a:pPr indent="-298450" lvl="0" marL="457200" marR="0" rtl="0" algn="l">
              <a:spcBef>
                <a:spcPts val="0"/>
              </a:spcBef>
              <a:spcAft>
                <a:spcPts val="0"/>
              </a:spcAft>
              <a:buClr>
                <a:schemeClr val="dk1"/>
              </a:buClr>
              <a:buSzPts val="1100"/>
              <a:buFont typeface="Calibri"/>
              <a:buChar char="-"/>
            </a:pPr>
            <a:r>
              <a:rPr b="0" i="0" lang="en" sz="1200" u="none" cap="none" strike="noStrike">
                <a:solidFill>
                  <a:schemeClr val="dk1"/>
                </a:solidFill>
                <a:latin typeface="Calibri"/>
                <a:ea typeface="Calibri"/>
                <a:cs typeface="Calibri"/>
                <a:sym typeface="Calibri"/>
              </a:rPr>
              <a:t>ANY building rating -- we can make anything an A building as long as the numbers work</a:t>
            </a:r>
            <a:endParaRPr b="0" i="0" sz="1200" u="none" cap="none" strike="noStrike">
              <a:solidFill>
                <a:schemeClr val="dk1"/>
              </a:solidFill>
              <a:latin typeface="Calibri"/>
              <a:ea typeface="Calibri"/>
              <a:cs typeface="Calibri"/>
              <a:sym typeface="Calibri"/>
            </a:endParaRPr>
          </a:p>
          <a:p>
            <a:pPr indent="-298450" lvl="0" marL="457200" marR="0" rtl="0" algn="l">
              <a:spcBef>
                <a:spcPts val="0"/>
              </a:spcBef>
              <a:spcAft>
                <a:spcPts val="0"/>
              </a:spcAft>
              <a:buClr>
                <a:schemeClr val="dk1"/>
              </a:buClr>
              <a:buSzPts val="1100"/>
              <a:buFont typeface="Calibri"/>
              <a:buChar char="-"/>
            </a:pPr>
            <a:r>
              <a:rPr b="0" i="0" lang="en" sz="1200" u="none" cap="none" strike="noStrike">
                <a:solidFill>
                  <a:schemeClr val="dk1"/>
                </a:solidFill>
                <a:latin typeface="Calibri"/>
                <a:ea typeface="Calibri"/>
                <a:cs typeface="Calibri"/>
                <a:sym typeface="Calibri"/>
              </a:rPr>
              <a:t>Need to feel safe and comfortable in the neighborhood</a:t>
            </a:r>
            <a:endParaRPr b="0" i="0" sz="1200" u="none" cap="none" strike="noStrike">
              <a:solidFill>
                <a:schemeClr val="dk1"/>
              </a:solidFill>
              <a:latin typeface="Calibri"/>
              <a:ea typeface="Calibri"/>
              <a:cs typeface="Calibri"/>
              <a:sym typeface="Calibri"/>
            </a:endParaRPr>
          </a:p>
          <a:p>
            <a:pPr indent="-298450" lvl="0" marL="457200" marR="0" rtl="0" algn="l">
              <a:spcBef>
                <a:spcPts val="0"/>
              </a:spcBef>
              <a:spcAft>
                <a:spcPts val="0"/>
              </a:spcAft>
              <a:buClr>
                <a:schemeClr val="dk1"/>
              </a:buClr>
              <a:buSzPts val="1100"/>
              <a:buFont typeface="Calibri"/>
              <a:buChar char="-"/>
            </a:pPr>
            <a:r>
              <a:rPr b="0" i="0" lang="en" sz="1200" u="none" cap="none" strike="noStrike">
                <a:solidFill>
                  <a:schemeClr val="dk1"/>
                </a:solidFill>
                <a:latin typeface="Calibri"/>
                <a:ea typeface="Calibri"/>
                <a:cs typeface="Calibri"/>
                <a:sym typeface="Calibri"/>
              </a:rPr>
              <a:t>You also want a big industrial anchor in the area:</a:t>
            </a:r>
            <a:endParaRPr b="0" i="0" sz="1200" u="none" cap="none" strike="noStrike">
              <a:solidFill>
                <a:schemeClr val="dk1"/>
              </a:solidFill>
              <a:latin typeface="Calibri"/>
              <a:ea typeface="Calibri"/>
              <a:cs typeface="Calibri"/>
              <a:sym typeface="Calibri"/>
            </a:endParaRPr>
          </a:p>
          <a:p>
            <a:pPr indent="-298450" lvl="1" marL="914400" marR="0" rtl="0" algn="l">
              <a:spcBef>
                <a:spcPts val="0"/>
              </a:spcBef>
              <a:spcAft>
                <a:spcPts val="0"/>
              </a:spcAft>
              <a:buClr>
                <a:schemeClr val="dk1"/>
              </a:buClr>
              <a:buSzPts val="1100"/>
              <a:buFont typeface="Calibri"/>
              <a:buChar char="-"/>
            </a:pPr>
            <a:r>
              <a:rPr b="0" i="0" lang="en" sz="1200" u="none" cap="none" strike="noStrike">
                <a:solidFill>
                  <a:schemeClr val="dk1"/>
                </a:solidFill>
                <a:latin typeface="Calibri"/>
                <a:ea typeface="Calibri"/>
                <a:cs typeface="Calibri"/>
                <a:sym typeface="Calibri"/>
              </a:rPr>
              <a:t>School</a:t>
            </a:r>
            <a:endParaRPr b="0" i="0" sz="1200" u="none" cap="none" strike="noStrike">
              <a:solidFill>
                <a:schemeClr val="dk1"/>
              </a:solidFill>
              <a:latin typeface="Calibri"/>
              <a:ea typeface="Calibri"/>
              <a:cs typeface="Calibri"/>
              <a:sym typeface="Calibri"/>
            </a:endParaRPr>
          </a:p>
          <a:p>
            <a:pPr indent="-298450" lvl="1" marL="914400" marR="0" rtl="0" algn="l">
              <a:spcBef>
                <a:spcPts val="0"/>
              </a:spcBef>
              <a:spcAft>
                <a:spcPts val="0"/>
              </a:spcAft>
              <a:buClr>
                <a:schemeClr val="dk1"/>
              </a:buClr>
              <a:buSzPts val="1100"/>
              <a:buFont typeface="Calibri"/>
              <a:buChar char="-"/>
            </a:pPr>
            <a:r>
              <a:rPr b="0" i="0" lang="en" sz="1200" u="none" cap="none" strike="noStrike">
                <a:solidFill>
                  <a:schemeClr val="dk1"/>
                </a:solidFill>
                <a:latin typeface="Calibri"/>
                <a:ea typeface="Calibri"/>
                <a:cs typeface="Calibri"/>
                <a:sym typeface="Calibri"/>
              </a:rPr>
              <a:t>Military base </a:t>
            </a:r>
            <a:endParaRPr b="0" i="0" sz="1200" u="none" cap="none" strike="noStrike">
              <a:solidFill>
                <a:schemeClr val="dk1"/>
              </a:solidFill>
              <a:latin typeface="Calibri"/>
              <a:ea typeface="Calibri"/>
              <a:cs typeface="Calibri"/>
              <a:sym typeface="Calibri"/>
            </a:endParaRPr>
          </a:p>
          <a:p>
            <a:pPr indent="-298450" lvl="1" marL="914400" marR="0" rtl="0" algn="l">
              <a:spcBef>
                <a:spcPts val="0"/>
              </a:spcBef>
              <a:spcAft>
                <a:spcPts val="0"/>
              </a:spcAft>
              <a:buClr>
                <a:schemeClr val="dk1"/>
              </a:buClr>
              <a:buSzPts val="1100"/>
              <a:buFont typeface="Calibri"/>
              <a:buChar char="-"/>
            </a:pPr>
            <a:r>
              <a:rPr b="0" i="0" lang="en" sz="1200" u="none" cap="none" strike="noStrike">
                <a:solidFill>
                  <a:schemeClr val="dk1"/>
                </a:solidFill>
                <a:latin typeface="Calibri"/>
                <a:ea typeface="Calibri"/>
                <a:cs typeface="Calibri"/>
                <a:sym typeface="Calibri"/>
              </a:rPr>
              <a:t>Hospital </a:t>
            </a:r>
            <a:endParaRPr b="0" i="0" sz="1200" u="none" cap="none" strike="noStrike">
              <a:solidFill>
                <a:schemeClr val="dk1"/>
              </a:solidFill>
              <a:latin typeface="Calibri"/>
              <a:ea typeface="Calibri"/>
              <a:cs typeface="Calibri"/>
              <a:sym typeface="Calibri"/>
            </a:endParaRPr>
          </a:p>
          <a:p>
            <a:pPr indent="-298450" lvl="1" marL="914400" marR="0" rtl="0" algn="l">
              <a:spcBef>
                <a:spcPts val="0"/>
              </a:spcBef>
              <a:spcAft>
                <a:spcPts val="0"/>
              </a:spcAft>
              <a:buClr>
                <a:schemeClr val="dk1"/>
              </a:buClr>
              <a:buSzPts val="1100"/>
              <a:buFont typeface="Calibri"/>
              <a:buChar char="-"/>
            </a:pPr>
            <a:r>
              <a:rPr b="0" i="0" lang="en" sz="1200" u="none" cap="none" strike="noStrike">
                <a:solidFill>
                  <a:schemeClr val="dk1"/>
                </a:solidFill>
                <a:latin typeface="Calibri"/>
                <a:ea typeface="Calibri"/>
                <a:cs typeface="Calibri"/>
                <a:sym typeface="Calibri"/>
              </a:rPr>
              <a:t>Big business -- Volvo plant, Boeing plant, Kelloggs plant; these stabilize the economy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t/>
            </a:r>
            <a:endParaRPr b="0" i="0" sz="1200" u="none" cap="none" strike="noStrike">
              <a:solidFill>
                <a:schemeClr val="dk1"/>
              </a:solidFill>
              <a:latin typeface="Calibri"/>
              <a:ea typeface="Calibri"/>
              <a:cs typeface="Calibri"/>
              <a:sym typeface="Calibri"/>
            </a:endParaRPr>
          </a:p>
          <a:p>
            <a:pPr indent="-298450" lvl="0" marL="457200" marR="0" rtl="0" algn="l">
              <a:spcBef>
                <a:spcPts val="0"/>
              </a:spcBef>
              <a:spcAft>
                <a:spcPts val="0"/>
              </a:spcAft>
              <a:buClr>
                <a:schemeClr val="dk1"/>
              </a:buClr>
              <a:buSzPts val="1100"/>
              <a:buFont typeface="Calibri"/>
              <a:buChar char="-"/>
            </a:pPr>
            <a:r>
              <a:rPr b="0" i="0" lang="en" sz="1200" u="none" cap="none" strike="noStrike">
                <a:solidFill>
                  <a:schemeClr val="dk1"/>
                </a:solidFill>
                <a:latin typeface="Calibri"/>
                <a:ea typeface="Calibri"/>
                <a:cs typeface="Calibri"/>
                <a:sym typeface="Calibri"/>
              </a:rPr>
              <a:t>A or B class areas </a:t>
            </a:r>
            <a:endParaRPr b="0" i="0" sz="1200" u="none" cap="none" strike="noStrike">
              <a:solidFill>
                <a:schemeClr val="dk1"/>
              </a:solidFill>
              <a:latin typeface="Calibri"/>
              <a:ea typeface="Calibri"/>
              <a:cs typeface="Calibri"/>
              <a:sym typeface="Calibri"/>
            </a:endParaRPr>
          </a:p>
          <a:p>
            <a:pPr indent="-298450" lvl="0" marL="457200" marR="0" rtl="0" algn="l">
              <a:spcBef>
                <a:spcPts val="0"/>
              </a:spcBef>
              <a:spcAft>
                <a:spcPts val="0"/>
              </a:spcAft>
              <a:buClr>
                <a:schemeClr val="dk1"/>
              </a:buClr>
              <a:buSzPts val="1100"/>
              <a:buFont typeface="Calibri"/>
              <a:buChar char="-"/>
            </a:pPr>
            <a:r>
              <a:rPr b="0" i="0" lang="en" sz="1200" u="none" cap="none" strike="noStrike">
                <a:solidFill>
                  <a:schemeClr val="dk1"/>
                </a:solidFill>
                <a:latin typeface="Calibri"/>
                <a:ea typeface="Calibri"/>
                <a:cs typeface="Calibri"/>
                <a:sym typeface="Calibri"/>
              </a:rPr>
              <a:t>A D class building in an A class neighborhood means it’s a terrible building in a great neighborhood -- I’m fine buying that because, again, you can change the building but you can’t change the neighborhood.</a:t>
            </a:r>
            <a:endParaRPr b="0" i="0" sz="1200" u="none" cap="none" strike="noStrike">
              <a:solidFill>
                <a:schemeClr val="dk1"/>
              </a:solidFill>
              <a:latin typeface="Calibri"/>
              <a:ea typeface="Calibri"/>
              <a:cs typeface="Calibri"/>
              <a:sym typeface="Calibri"/>
            </a:endParaRPr>
          </a:p>
          <a:p>
            <a:pPr indent="-298450" lvl="0" marL="457200" marR="0" rtl="0" algn="l">
              <a:spcBef>
                <a:spcPts val="0"/>
              </a:spcBef>
              <a:spcAft>
                <a:spcPts val="0"/>
              </a:spcAft>
              <a:buClr>
                <a:schemeClr val="dk1"/>
              </a:buClr>
              <a:buSzPts val="1100"/>
              <a:buFont typeface="Calibri"/>
              <a:buChar char="-"/>
            </a:pPr>
            <a:r>
              <a:rPr b="0" i="0" lang="en" sz="1200" u="none" cap="none" strike="noStrike">
                <a:solidFill>
                  <a:schemeClr val="dk1"/>
                </a:solidFill>
                <a:latin typeface="Calibri"/>
                <a:ea typeface="Calibri"/>
                <a:cs typeface="Calibri"/>
                <a:sym typeface="Calibri"/>
              </a:rPr>
              <a:t>You can make a D class building an A class building</a:t>
            </a:r>
            <a:endParaRPr b="0" i="0" sz="1200" u="none" cap="none" strike="noStrike">
              <a:solidFill>
                <a:schemeClr val="dk1"/>
              </a:solidFill>
              <a:latin typeface="Calibri"/>
              <a:ea typeface="Calibri"/>
              <a:cs typeface="Calibri"/>
              <a:sym typeface="Calibri"/>
            </a:endParaRPr>
          </a:p>
          <a:p>
            <a:pPr indent="-298450" lvl="0" marL="457200" marR="0" rtl="0" algn="l">
              <a:spcBef>
                <a:spcPts val="0"/>
              </a:spcBef>
              <a:spcAft>
                <a:spcPts val="0"/>
              </a:spcAft>
              <a:buClr>
                <a:schemeClr val="dk1"/>
              </a:buClr>
              <a:buSzPts val="1100"/>
              <a:buFont typeface="Calibri"/>
              <a:buChar char="-"/>
            </a:pPr>
            <a:r>
              <a:rPr b="0" i="0" lang="en" sz="1200" u="none" cap="none" strike="noStrike">
                <a:solidFill>
                  <a:schemeClr val="dk1"/>
                </a:solidFill>
                <a:latin typeface="Calibri"/>
                <a:ea typeface="Calibri"/>
                <a:cs typeface="Calibri"/>
                <a:sym typeface="Calibri"/>
              </a:rPr>
              <a:t>Don’t worry about what the buildings look like -- just look for good neighborhoods </a:t>
            </a:r>
            <a:endParaRPr b="0" i="0" sz="1200" u="none" cap="none" strike="noStrike">
              <a:solidFill>
                <a:schemeClr val="dk1"/>
              </a:solidFill>
              <a:latin typeface="Calibri"/>
              <a:ea typeface="Calibri"/>
              <a:cs typeface="Calibri"/>
              <a:sym typeface="Calibri"/>
            </a:endParaRPr>
          </a:p>
          <a:p>
            <a:pPr indent="-298450" lvl="0" marL="457200" marR="0" rtl="0" algn="l">
              <a:spcBef>
                <a:spcPts val="0"/>
              </a:spcBef>
              <a:spcAft>
                <a:spcPts val="0"/>
              </a:spcAft>
              <a:buClr>
                <a:schemeClr val="dk1"/>
              </a:buClr>
              <a:buSzPts val="1100"/>
              <a:buFont typeface="Calibri"/>
              <a:buChar char="-"/>
            </a:pPr>
            <a:r>
              <a:rPr b="0" i="0" lang="en" sz="1200" u="none" cap="none" strike="noStrike">
                <a:solidFill>
                  <a:schemeClr val="dk1"/>
                </a:solidFill>
                <a:latin typeface="Calibri"/>
                <a:ea typeface="Calibri"/>
                <a:cs typeface="Calibri"/>
                <a:sym typeface="Calibri"/>
              </a:rPr>
              <a:t>Distressed properties with bad management/distressed properties in general are fine options </a:t>
            </a:r>
            <a:endParaRPr b="0" i="0" sz="1200" u="none" cap="none" strike="noStrike">
              <a:solidFill>
                <a:schemeClr val="dk1"/>
              </a:solidFill>
              <a:latin typeface="Calibri"/>
              <a:ea typeface="Calibri"/>
              <a:cs typeface="Calibri"/>
              <a:sym typeface="Calibri"/>
            </a:endParaRPr>
          </a:p>
          <a:p>
            <a:pPr indent="-298450" lvl="0" marL="457200" marR="0" rtl="0" algn="l">
              <a:spcBef>
                <a:spcPts val="0"/>
              </a:spcBef>
              <a:spcAft>
                <a:spcPts val="0"/>
              </a:spcAft>
              <a:buClr>
                <a:schemeClr val="dk1"/>
              </a:buClr>
              <a:buSzPts val="1100"/>
              <a:buFont typeface="Calibri"/>
              <a:buChar char="-"/>
            </a:pPr>
            <a:r>
              <a:rPr b="0" i="0" lang="en" sz="1200" u="none" cap="none" strike="noStrike">
                <a:solidFill>
                  <a:schemeClr val="dk1"/>
                </a:solidFill>
                <a:latin typeface="Calibri"/>
                <a:ea typeface="Calibri"/>
                <a:cs typeface="Calibri"/>
                <a:sym typeface="Calibri"/>
              </a:rPr>
              <a:t>Look for an industrial anchor</a:t>
            </a:r>
            <a:endParaRPr b="0" i="0" sz="1200" u="none" cap="none" strike="noStrike">
              <a:solidFill>
                <a:schemeClr val="dk1"/>
              </a:solidFill>
              <a:latin typeface="Calibri"/>
              <a:ea typeface="Calibri"/>
              <a:cs typeface="Calibri"/>
              <a:sym typeface="Calibri"/>
            </a:endParaRPr>
          </a:p>
          <a:p>
            <a:pPr indent="-298450" lvl="1" marL="914400" marR="0" rtl="0" algn="l">
              <a:spcBef>
                <a:spcPts val="0"/>
              </a:spcBef>
              <a:spcAft>
                <a:spcPts val="0"/>
              </a:spcAft>
              <a:buClr>
                <a:schemeClr val="dk1"/>
              </a:buClr>
              <a:buSzPts val="1100"/>
              <a:buFont typeface="Calibri"/>
              <a:buChar char="-"/>
            </a:pPr>
            <a:r>
              <a:rPr b="0" i="0" lang="en" sz="1200" u="none" cap="none" strike="noStrike">
                <a:solidFill>
                  <a:schemeClr val="dk1"/>
                </a:solidFill>
                <a:latin typeface="Calibri"/>
                <a:ea typeface="Calibri"/>
                <a:cs typeface="Calibri"/>
                <a:sym typeface="Calibri"/>
              </a:rPr>
              <a:t>Hospital</a:t>
            </a:r>
            <a:endParaRPr b="0" i="0" sz="1200" u="none" cap="none" strike="noStrike">
              <a:solidFill>
                <a:schemeClr val="dk1"/>
              </a:solidFill>
              <a:latin typeface="Calibri"/>
              <a:ea typeface="Calibri"/>
              <a:cs typeface="Calibri"/>
              <a:sym typeface="Calibri"/>
            </a:endParaRPr>
          </a:p>
          <a:p>
            <a:pPr indent="-298450" lvl="1" marL="914400" marR="0" rtl="0" algn="l">
              <a:spcBef>
                <a:spcPts val="0"/>
              </a:spcBef>
              <a:spcAft>
                <a:spcPts val="0"/>
              </a:spcAft>
              <a:buClr>
                <a:schemeClr val="dk1"/>
              </a:buClr>
              <a:buSzPts val="1100"/>
              <a:buFont typeface="Calibri"/>
              <a:buChar char="-"/>
            </a:pPr>
            <a:r>
              <a:rPr b="0" i="0" lang="en" sz="1200" u="none" cap="none" strike="noStrike">
                <a:solidFill>
                  <a:schemeClr val="dk1"/>
                </a:solidFill>
                <a:latin typeface="Calibri"/>
                <a:ea typeface="Calibri"/>
                <a:cs typeface="Calibri"/>
                <a:sym typeface="Calibri"/>
              </a:rPr>
              <a:t>Big business</a:t>
            </a:r>
            <a:endParaRPr b="0" i="0" sz="1200" u="none" cap="none" strike="noStrike">
              <a:solidFill>
                <a:schemeClr val="dk1"/>
              </a:solidFill>
              <a:latin typeface="Calibri"/>
              <a:ea typeface="Calibri"/>
              <a:cs typeface="Calibri"/>
              <a:sym typeface="Calibri"/>
            </a:endParaRPr>
          </a:p>
          <a:p>
            <a:pPr indent="-298450" lvl="1" marL="914400" marR="0" rtl="0" algn="l">
              <a:spcBef>
                <a:spcPts val="0"/>
              </a:spcBef>
              <a:spcAft>
                <a:spcPts val="0"/>
              </a:spcAft>
              <a:buClr>
                <a:schemeClr val="dk1"/>
              </a:buClr>
              <a:buSzPts val="1100"/>
              <a:buFont typeface="Calibri"/>
              <a:buChar char="-"/>
            </a:pPr>
            <a:r>
              <a:rPr b="0" i="0" lang="en" sz="1200" u="none" cap="none" strike="noStrike">
                <a:solidFill>
                  <a:schemeClr val="dk1"/>
                </a:solidFill>
                <a:latin typeface="Calibri"/>
                <a:ea typeface="Calibri"/>
                <a:cs typeface="Calibri"/>
                <a:sym typeface="Calibri"/>
              </a:rPr>
              <a:t>Mall</a:t>
            </a:r>
            <a:endParaRPr b="0" i="0" sz="1200" u="none" cap="none" strike="noStrike">
              <a:solidFill>
                <a:schemeClr val="dk1"/>
              </a:solidFill>
              <a:latin typeface="Calibri"/>
              <a:ea typeface="Calibri"/>
              <a:cs typeface="Calibri"/>
              <a:sym typeface="Calibri"/>
            </a:endParaRPr>
          </a:p>
          <a:p>
            <a:pPr indent="-298450" lvl="1" marL="914400" marR="0" rtl="0" algn="l">
              <a:spcBef>
                <a:spcPts val="0"/>
              </a:spcBef>
              <a:spcAft>
                <a:spcPts val="0"/>
              </a:spcAft>
              <a:buClr>
                <a:schemeClr val="dk1"/>
              </a:buClr>
              <a:buSzPts val="1100"/>
              <a:buFont typeface="Calibri"/>
              <a:buChar char="-"/>
            </a:pPr>
            <a:r>
              <a:rPr b="0" i="0" lang="en" sz="1200" u="none" cap="none" strike="noStrike">
                <a:solidFill>
                  <a:schemeClr val="dk1"/>
                </a:solidFill>
                <a:latin typeface="Calibri"/>
                <a:ea typeface="Calibri"/>
                <a:cs typeface="Calibri"/>
                <a:sym typeface="Calibri"/>
              </a:rPr>
              <a:t>Industrial plant</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4" name="Shape 264"/>
        <p:cNvGrpSpPr/>
        <p:nvPr/>
      </p:nvGrpSpPr>
      <p:grpSpPr>
        <a:xfrm>
          <a:off x="0" y="0"/>
          <a:ext cx="0" cy="0"/>
          <a:chOff x="0" y="0"/>
          <a:chExt cx="0" cy="0"/>
        </a:xfrm>
      </p:grpSpPr>
      <p:sp>
        <p:nvSpPr>
          <p:cNvPr id="265" name="Google Shape;265;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6" name="Google Shape;266;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marR="0" rtl="0" algn="l">
              <a:spcBef>
                <a:spcPts val="0"/>
              </a:spcBef>
              <a:spcAft>
                <a:spcPts val="0"/>
              </a:spcAft>
              <a:buClr>
                <a:schemeClr val="dk1"/>
              </a:buClr>
              <a:buSzPts val="1100"/>
              <a:buFont typeface="Calibri"/>
              <a:buChar char="●"/>
            </a:pPr>
            <a:r>
              <a:rPr b="0" i="0" lang="en" sz="1200" u="none" cap="none" strike="noStrike">
                <a:solidFill>
                  <a:schemeClr val="dk1"/>
                </a:solidFill>
                <a:latin typeface="Calibri"/>
                <a:ea typeface="Calibri"/>
                <a:cs typeface="Calibri"/>
                <a:sym typeface="Calibri"/>
              </a:rPr>
              <a:t>The only major difference between residential and commercial investing is that we’re just working with bigger numbers.</a:t>
            </a:r>
            <a:endParaRPr b="0" i="0" sz="1200" u="none" cap="none" strike="noStrike">
              <a:solidFill>
                <a:schemeClr val="dk1"/>
              </a:solidFill>
              <a:latin typeface="Calibri"/>
              <a:ea typeface="Calibri"/>
              <a:cs typeface="Calibri"/>
              <a:sym typeface="Calibri"/>
            </a:endParaRPr>
          </a:p>
          <a:p>
            <a:pPr indent="-298450" lvl="0" marL="457200" marR="0" rtl="0" algn="l">
              <a:spcBef>
                <a:spcPts val="0"/>
              </a:spcBef>
              <a:spcAft>
                <a:spcPts val="0"/>
              </a:spcAft>
              <a:buClr>
                <a:schemeClr val="dk1"/>
              </a:buClr>
              <a:buSzPts val="1100"/>
              <a:buFont typeface="Calibri"/>
              <a:buChar char="●"/>
            </a:pPr>
            <a:r>
              <a:rPr b="0" i="0" lang="en" sz="1200" u="none" cap="none" strike="noStrike">
                <a:solidFill>
                  <a:schemeClr val="dk1"/>
                </a:solidFill>
                <a:latin typeface="Calibri"/>
                <a:ea typeface="Calibri"/>
                <a:cs typeface="Calibri"/>
                <a:sym typeface="Calibri"/>
              </a:rPr>
              <a:t>So what we’re learning here we can apply to residential or commercial, at any time.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2" name="Shape 272"/>
        <p:cNvGrpSpPr/>
        <p:nvPr/>
      </p:nvGrpSpPr>
      <p:grpSpPr>
        <a:xfrm>
          <a:off x="0" y="0"/>
          <a:ext cx="0" cy="0"/>
          <a:chOff x="0" y="0"/>
          <a:chExt cx="0" cy="0"/>
        </a:xfrm>
      </p:grpSpPr>
      <p:sp>
        <p:nvSpPr>
          <p:cNvPr id="273" name="Google Shape;273;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4" name="Google Shape;274;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200"/>
              <a:buFont typeface="Calibri"/>
              <a:buNone/>
            </a:pPr>
            <a:r>
              <a:rPr b="0" i="0" lang="en" sz="1200" u="none" cap="none" strike="noStrike">
                <a:solidFill>
                  <a:schemeClr val="dk1"/>
                </a:solidFill>
                <a:latin typeface="Calibri"/>
                <a:ea typeface="Calibri"/>
                <a:cs typeface="Calibri"/>
                <a:sym typeface="Calibri"/>
              </a:rPr>
              <a:t>When we look for properties, we’re looking for:</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a:p>
            <a:pPr indent="-298450" lvl="0" marL="457200" marR="0" rtl="0" algn="l">
              <a:spcBef>
                <a:spcPts val="0"/>
              </a:spcBef>
              <a:spcAft>
                <a:spcPts val="0"/>
              </a:spcAft>
              <a:buClr>
                <a:schemeClr val="dk1"/>
              </a:buClr>
              <a:buSzPts val="1100"/>
              <a:buFont typeface="Calibri"/>
              <a:buChar char="-"/>
            </a:pPr>
            <a:r>
              <a:rPr b="0" i="0" lang="en" sz="1200" u="none" cap="none" strike="noStrike">
                <a:solidFill>
                  <a:schemeClr val="dk1"/>
                </a:solidFill>
                <a:latin typeface="Calibri"/>
                <a:ea typeface="Calibri"/>
                <a:cs typeface="Calibri"/>
                <a:sym typeface="Calibri"/>
              </a:rPr>
              <a:t>A or B neighborhoods -- good, comfortable, safe neighborhoods</a:t>
            </a:r>
            <a:endParaRPr b="0" i="0" sz="1200" u="none" cap="none" strike="noStrike">
              <a:solidFill>
                <a:schemeClr val="dk1"/>
              </a:solidFill>
              <a:latin typeface="Calibri"/>
              <a:ea typeface="Calibri"/>
              <a:cs typeface="Calibri"/>
              <a:sym typeface="Calibri"/>
            </a:endParaRPr>
          </a:p>
          <a:p>
            <a:pPr indent="-298450" lvl="0" marL="457200" marR="0" rtl="0" algn="l">
              <a:spcBef>
                <a:spcPts val="0"/>
              </a:spcBef>
              <a:spcAft>
                <a:spcPts val="0"/>
              </a:spcAft>
              <a:buClr>
                <a:schemeClr val="dk1"/>
              </a:buClr>
              <a:buSzPts val="1100"/>
              <a:buFont typeface="Calibri"/>
              <a:buChar char="-"/>
            </a:pPr>
            <a:r>
              <a:rPr b="0" i="0" lang="en" sz="1200" u="none" cap="none" strike="noStrike">
                <a:solidFill>
                  <a:schemeClr val="dk1"/>
                </a:solidFill>
                <a:latin typeface="Calibri"/>
                <a:ea typeface="Calibri"/>
                <a:cs typeface="Calibri"/>
                <a:sym typeface="Calibri"/>
              </a:rPr>
              <a:t>ANY building rating -- we can make anything an A building as long as the numbers work</a:t>
            </a:r>
            <a:endParaRPr b="0" i="0" sz="1200" u="none" cap="none" strike="noStrike">
              <a:solidFill>
                <a:schemeClr val="dk1"/>
              </a:solidFill>
              <a:latin typeface="Calibri"/>
              <a:ea typeface="Calibri"/>
              <a:cs typeface="Calibri"/>
              <a:sym typeface="Calibri"/>
            </a:endParaRPr>
          </a:p>
          <a:p>
            <a:pPr indent="-298450" lvl="0" marL="457200" marR="0" rtl="0" algn="l">
              <a:spcBef>
                <a:spcPts val="0"/>
              </a:spcBef>
              <a:spcAft>
                <a:spcPts val="0"/>
              </a:spcAft>
              <a:buClr>
                <a:schemeClr val="dk1"/>
              </a:buClr>
              <a:buSzPts val="1100"/>
              <a:buFont typeface="Calibri"/>
              <a:buChar char="-"/>
            </a:pPr>
            <a:r>
              <a:rPr b="0" i="0" lang="en" sz="1200" u="none" cap="none" strike="noStrike">
                <a:solidFill>
                  <a:schemeClr val="dk1"/>
                </a:solidFill>
                <a:latin typeface="Calibri"/>
                <a:ea typeface="Calibri"/>
                <a:cs typeface="Calibri"/>
                <a:sym typeface="Calibri"/>
              </a:rPr>
              <a:t>Need to feel safe and comfortable in the neighborhood</a:t>
            </a:r>
            <a:endParaRPr b="0" i="0" sz="1200" u="none" cap="none" strike="noStrike">
              <a:solidFill>
                <a:schemeClr val="dk1"/>
              </a:solidFill>
              <a:latin typeface="Calibri"/>
              <a:ea typeface="Calibri"/>
              <a:cs typeface="Calibri"/>
              <a:sym typeface="Calibri"/>
            </a:endParaRPr>
          </a:p>
          <a:p>
            <a:pPr indent="-298450" lvl="0" marL="457200" marR="0" rtl="0" algn="l">
              <a:spcBef>
                <a:spcPts val="0"/>
              </a:spcBef>
              <a:spcAft>
                <a:spcPts val="0"/>
              </a:spcAft>
              <a:buClr>
                <a:schemeClr val="dk1"/>
              </a:buClr>
              <a:buSzPts val="1100"/>
              <a:buFont typeface="Calibri"/>
              <a:buChar char="-"/>
            </a:pPr>
            <a:r>
              <a:rPr b="0" i="0" lang="en" sz="1200" u="none" cap="none" strike="noStrike">
                <a:solidFill>
                  <a:schemeClr val="dk1"/>
                </a:solidFill>
                <a:latin typeface="Calibri"/>
                <a:ea typeface="Calibri"/>
                <a:cs typeface="Calibri"/>
                <a:sym typeface="Calibri"/>
              </a:rPr>
              <a:t>You also want a big industrial anchor in the area:</a:t>
            </a:r>
            <a:endParaRPr b="0" i="0" sz="1200" u="none" cap="none" strike="noStrike">
              <a:solidFill>
                <a:schemeClr val="dk1"/>
              </a:solidFill>
              <a:latin typeface="Calibri"/>
              <a:ea typeface="Calibri"/>
              <a:cs typeface="Calibri"/>
              <a:sym typeface="Calibri"/>
            </a:endParaRPr>
          </a:p>
          <a:p>
            <a:pPr indent="-298450" lvl="1" marL="914400" marR="0" rtl="0" algn="l">
              <a:spcBef>
                <a:spcPts val="0"/>
              </a:spcBef>
              <a:spcAft>
                <a:spcPts val="0"/>
              </a:spcAft>
              <a:buClr>
                <a:schemeClr val="dk1"/>
              </a:buClr>
              <a:buSzPts val="1100"/>
              <a:buFont typeface="Calibri"/>
              <a:buChar char="-"/>
            </a:pPr>
            <a:r>
              <a:rPr b="0" i="0" lang="en" sz="1200" u="none" cap="none" strike="noStrike">
                <a:solidFill>
                  <a:schemeClr val="dk1"/>
                </a:solidFill>
                <a:latin typeface="Calibri"/>
                <a:ea typeface="Calibri"/>
                <a:cs typeface="Calibri"/>
                <a:sym typeface="Calibri"/>
              </a:rPr>
              <a:t>School</a:t>
            </a:r>
            <a:endParaRPr b="0" i="0" sz="1200" u="none" cap="none" strike="noStrike">
              <a:solidFill>
                <a:schemeClr val="dk1"/>
              </a:solidFill>
              <a:latin typeface="Calibri"/>
              <a:ea typeface="Calibri"/>
              <a:cs typeface="Calibri"/>
              <a:sym typeface="Calibri"/>
            </a:endParaRPr>
          </a:p>
          <a:p>
            <a:pPr indent="-298450" lvl="1" marL="914400" marR="0" rtl="0" algn="l">
              <a:spcBef>
                <a:spcPts val="0"/>
              </a:spcBef>
              <a:spcAft>
                <a:spcPts val="0"/>
              </a:spcAft>
              <a:buClr>
                <a:schemeClr val="dk1"/>
              </a:buClr>
              <a:buSzPts val="1100"/>
              <a:buFont typeface="Calibri"/>
              <a:buChar char="-"/>
            </a:pPr>
            <a:r>
              <a:rPr b="0" i="0" lang="en" sz="1200" u="none" cap="none" strike="noStrike">
                <a:solidFill>
                  <a:schemeClr val="dk1"/>
                </a:solidFill>
                <a:latin typeface="Calibri"/>
                <a:ea typeface="Calibri"/>
                <a:cs typeface="Calibri"/>
                <a:sym typeface="Calibri"/>
              </a:rPr>
              <a:t>Military base </a:t>
            </a:r>
            <a:endParaRPr b="0" i="0" sz="1200" u="none" cap="none" strike="noStrike">
              <a:solidFill>
                <a:schemeClr val="dk1"/>
              </a:solidFill>
              <a:latin typeface="Calibri"/>
              <a:ea typeface="Calibri"/>
              <a:cs typeface="Calibri"/>
              <a:sym typeface="Calibri"/>
            </a:endParaRPr>
          </a:p>
          <a:p>
            <a:pPr indent="-298450" lvl="1" marL="914400" marR="0" rtl="0" algn="l">
              <a:spcBef>
                <a:spcPts val="0"/>
              </a:spcBef>
              <a:spcAft>
                <a:spcPts val="0"/>
              </a:spcAft>
              <a:buClr>
                <a:schemeClr val="dk1"/>
              </a:buClr>
              <a:buSzPts val="1100"/>
              <a:buFont typeface="Calibri"/>
              <a:buChar char="-"/>
            </a:pPr>
            <a:r>
              <a:rPr b="0" i="0" lang="en" sz="1200" u="none" cap="none" strike="noStrike">
                <a:solidFill>
                  <a:schemeClr val="dk1"/>
                </a:solidFill>
                <a:latin typeface="Calibri"/>
                <a:ea typeface="Calibri"/>
                <a:cs typeface="Calibri"/>
                <a:sym typeface="Calibri"/>
              </a:rPr>
              <a:t>Hospital </a:t>
            </a:r>
            <a:endParaRPr b="0" i="0" sz="1200" u="none" cap="none" strike="noStrike">
              <a:solidFill>
                <a:schemeClr val="dk1"/>
              </a:solidFill>
              <a:latin typeface="Calibri"/>
              <a:ea typeface="Calibri"/>
              <a:cs typeface="Calibri"/>
              <a:sym typeface="Calibri"/>
            </a:endParaRPr>
          </a:p>
          <a:p>
            <a:pPr indent="-298450" lvl="1" marL="914400" marR="0" rtl="0" algn="l">
              <a:spcBef>
                <a:spcPts val="0"/>
              </a:spcBef>
              <a:spcAft>
                <a:spcPts val="0"/>
              </a:spcAft>
              <a:buClr>
                <a:schemeClr val="dk1"/>
              </a:buClr>
              <a:buSzPts val="1100"/>
              <a:buFont typeface="Calibri"/>
              <a:buChar char="-"/>
            </a:pPr>
            <a:r>
              <a:rPr b="0" i="0" lang="en" sz="1200" u="none" cap="none" strike="noStrike">
                <a:solidFill>
                  <a:schemeClr val="dk1"/>
                </a:solidFill>
                <a:latin typeface="Calibri"/>
                <a:ea typeface="Calibri"/>
                <a:cs typeface="Calibri"/>
                <a:sym typeface="Calibri"/>
              </a:rPr>
              <a:t>Big business -- Volvo plant, Boeing plant, Kelloggs plant; these stabilize the economy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t/>
            </a:r>
            <a:endParaRPr b="0" i="0" sz="1200" u="none" cap="none" strike="noStrike">
              <a:solidFill>
                <a:schemeClr val="dk1"/>
              </a:solidFill>
              <a:latin typeface="Calibri"/>
              <a:ea typeface="Calibri"/>
              <a:cs typeface="Calibri"/>
              <a:sym typeface="Calibri"/>
            </a:endParaRPr>
          </a:p>
          <a:p>
            <a:pPr indent="-298450" lvl="0" marL="457200" marR="0" rtl="0" algn="l">
              <a:spcBef>
                <a:spcPts val="0"/>
              </a:spcBef>
              <a:spcAft>
                <a:spcPts val="0"/>
              </a:spcAft>
              <a:buClr>
                <a:schemeClr val="dk1"/>
              </a:buClr>
              <a:buSzPts val="1100"/>
              <a:buFont typeface="Calibri"/>
              <a:buChar char="-"/>
            </a:pPr>
            <a:r>
              <a:rPr b="0" i="0" lang="en" sz="1200" u="none" cap="none" strike="noStrike">
                <a:solidFill>
                  <a:schemeClr val="dk1"/>
                </a:solidFill>
                <a:latin typeface="Calibri"/>
                <a:ea typeface="Calibri"/>
                <a:cs typeface="Calibri"/>
                <a:sym typeface="Calibri"/>
              </a:rPr>
              <a:t>A or B class areas </a:t>
            </a:r>
            <a:endParaRPr b="0" i="0" sz="1200" u="none" cap="none" strike="noStrike">
              <a:solidFill>
                <a:schemeClr val="dk1"/>
              </a:solidFill>
              <a:latin typeface="Calibri"/>
              <a:ea typeface="Calibri"/>
              <a:cs typeface="Calibri"/>
              <a:sym typeface="Calibri"/>
            </a:endParaRPr>
          </a:p>
          <a:p>
            <a:pPr indent="-298450" lvl="0" marL="457200" marR="0" rtl="0" algn="l">
              <a:spcBef>
                <a:spcPts val="0"/>
              </a:spcBef>
              <a:spcAft>
                <a:spcPts val="0"/>
              </a:spcAft>
              <a:buClr>
                <a:schemeClr val="dk1"/>
              </a:buClr>
              <a:buSzPts val="1100"/>
              <a:buFont typeface="Calibri"/>
              <a:buChar char="-"/>
            </a:pPr>
            <a:r>
              <a:rPr b="0" i="0" lang="en" sz="1200" u="none" cap="none" strike="noStrike">
                <a:solidFill>
                  <a:schemeClr val="dk1"/>
                </a:solidFill>
                <a:latin typeface="Calibri"/>
                <a:ea typeface="Calibri"/>
                <a:cs typeface="Calibri"/>
                <a:sym typeface="Calibri"/>
              </a:rPr>
              <a:t>A D class building in an A class neighborhood means it’s a terrible building in a great neighborhood -- I’m fine buying that because, again, you can change the building but you can’t change the neighborhood.</a:t>
            </a:r>
            <a:endParaRPr b="0" i="0" sz="1200" u="none" cap="none" strike="noStrike">
              <a:solidFill>
                <a:schemeClr val="dk1"/>
              </a:solidFill>
              <a:latin typeface="Calibri"/>
              <a:ea typeface="Calibri"/>
              <a:cs typeface="Calibri"/>
              <a:sym typeface="Calibri"/>
            </a:endParaRPr>
          </a:p>
          <a:p>
            <a:pPr indent="-298450" lvl="0" marL="457200" marR="0" rtl="0" algn="l">
              <a:spcBef>
                <a:spcPts val="0"/>
              </a:spcBef>
              <a:spcAft>
                <a:spcPts val="0"/>
              </a:spcAft>
              <a:buClr>
                <a:schemeClr val="dk1"/>
              </a:buClr>
              <a:buSzPts val="1100"/>
              <a:buFont typeface="Calibri"/>
              <a:buChar char="-"/>
            </a:pPr>
            <a:r>
              <a:rPr b="0" i="0" lang="en" sz="1200" u="none" cap="none" strike="noStrike">
                <a:solidFill>
                  <a:schemeClr val="dk1"/>
                </a:solidFill>
                <a:latin typeface="Calibri"/>
                <a:ea typeface="Calibri"/>
                <a:cs typeface="Calibri"/>
                <a:sym typeface="Calibri"/>
              </a:rPr>
              <a:t>You can make a D class building an A class building</a:t>
            </a:r>
            <a:endParaRPr b="0" i="0" sz="1200" u="none" cap="none" strike="noStrike">
              <a:solidFill>
                <a:schemeClr val="dk1"/>
              </a:solidFill>
              <a:latin typeface="Calibri"/>
              <a:ea typeface="Calibri"/>
              <a:cs typeface="Calibri"/>
              <a:sym typeface="Calibri"/>
            </a:endParaRPr>
          </a:p>
          <a:p>
            <a:pPr indent="-298450" lvl="0" marL="457200" marR="0" rtl="0" algn="l">
              <a:spcBef>
                <a:spcPts val="0"/>
              </a:spcBef>
              <a:spcAft>
                <a:spcPts val="0"/>
              </a:spcAft>
              <a:buClr>
                <a:schemeClr val="dk1"/>
              </a:buClr>
              <a:buSzPts val="1100"/>
              <a:buFont typeface="Calibri"/>
              <a:buChar char="-"/>
            </a:pPr>
            <a:r>
              <a:rPr b="0" i="0" lang="en" sz="1200" u="none" cap="none" strike="noStrike">
                <a:solidFill>
                  <a:schemeClr val="dk1"/>
                </a:solidFill>
                <a:latin typeface="Calibri"/>
                <a:ea typeface="Calibri"/>
                <a:cs typeface="Calibri"/>
                <a:sym typeface="Calibri"/>
              </a:rPr>
              <a:t>Don’t worry about what the buildings look like -- just look for good neighborhoods </a:t>
            </a:r>
            <a:endParaRPr b="0" i="0" sz="1200" u="none" cap="none" strike="noStrike">
              <a:solidFill>
                <a:schemeClr val="dk1"/>
              </a:solidFill>
              <a:latin typeface="Calibri"/>
              <a:ea typeface="Calibri"/>
              <a:cs typeface="Calibri"/>
              <a:sym typeface="Calibri"/>
            </a:endParaRPr>
          </a:p>
          <a:p>
            <a:pPr indent="-298450" lvl="0" marL="457200" marR="0" rtl="0" algn="l">
              <a:spcBef>
                <a:spcPts val="0"/>
              </a:spcBef>
              <a:spcAft>
                <a:spcPts val="0"/>
              </a:spcAft>
              <a:buClr>
                <a:schemeClr val="dk1"/>
              </a:buClr>
              <a:buSzPts val="1100"/>
              <a:buFont typeface="Calibri"/>
              <a:buChar char="-"/>
            </a:pPr>
            <a:r>
              <a:rPr b="0" i="0" lang="en" sz="1200" u="none" cap="none" strike="noStrike">
                <a:solidFill>
                  <a:schemeClr val="dk1"/>
                </a:solidFill>
                <a:latin typeface="Calibri"/>
                <a:ea typeface="Calibri"/>
                <a:cs typeface="Calibri"/>
                <a:sym typeface="Calibri"/>
              </a:rPr>
              <a:t>Distressed properties with bad management/distressed properties in general are fine options </a:t>
            </a:r>
            <a:endParaRPr b="0" i="0" sz="1200" u="none" cap="none" strike="noStrike">
              <a:solidFill>
                <a:schemeClr val="dk1"/>
              </a:solidFill>
              <a:latin typeface="Calibri"/>
              <a:ea typeface="Calibri"/>
              <a:cs typeface="Calibri"/>
              <a:sym typeface="Calibri"/>
            </a:endParaRPr>
          </a:p>
          <a:p>
            <a:pPr indent="-298450" lvl="0" marL="457200" marR="0" rtl="0" algn="l">
              <a:spcBef>
                <a:spcPts val="0"/>
              </a:spcBef>
              <a:spcAft>
                <a:spcPts val="0"/>
              </a:spcAft>
              <a:buClr>
                <a:schemeClr val="dk1"/>
              </a:buClr>
              <a:buSzPts val="1100"/>
              <a:buFont typeface="Calibri"/>
              <a:buChar char="-"/>
            </a:pPr>
            <a:r>
              <a:rPr b="0" i="0" lang="en" sz="1200" u="none" cap="none" strike="noStrike">
                <a:solidFill>
                  <a:schemeClr val="dk1"/>
                </a:solidFill>
                <a:latin typeface="Calibri"/>
                <a:ea typeface="Calibri"/>
                <a:cs typeface="Calibri"/>
                <a:sym typeface="Calibri"/>
              </a:rPr>
              <a:t>Look for an industrial anchor</a:t>
            </a:r>
            <a:endParaRPr b="0" i="0" sz="1200" u="none" cap="none" strike="noStrike">
              <a:solidFill>
                <a:schemeClr val="dk1"/>
              </a:solidFill>
              <a:latin typeface="Calibri"/>
              <a:ea typeface="Calibri"/>
              <a:cs typeface="Calibri"/>
              <a:sym typeface="Calibri"/>
            </a:endParaRPr>
          </a:p>
          <a:p>
            <a:pPr indent="-298450" lvl="1" marL="914400" marR="0" rtl="0" algn="l">
              <a:spcBef>
                <a:spcPts val="0"/>
              </a:spcBef>
              <a:spcAft>
                <a:spcPts val="0"/>
              </a:spcAft>
              <a:buClr>
                <a:schemeClr val="dk1"/>
              </a:buClr>
              <a:buSzPts val="1100"/>
              <a:buFont typeface="Calibri"/>
              <a:buChar char="-"/>
            </a:pPr>
            <a:r>
              <a:rPr b="0" i="0" lang="en" sz="1200" u="none" cap="none" strike="noStrike">
                <a:solidFill>
                  <a:schemeClr val="dk1"/>
                </a:solidFill>
                <a:latin typeface="Calibri"/>
                <a:ea typeface="Calibri"/>
                <a:cs typeface="Calibri"/>
                <a:sym typeface="Calibri"/>
              </a:rPr>
              <a:t>Hospital</a:t>
            </a:r>
            <a:endParaRPr b="0" i="0" sz="1200" u="none" cap="none" strike="noStrike">
              <a:solidFill>
                <a:schemeClr val="dk1"/>
              </a:solidFill>
              <a:latin typeface="Calibri"/>
              <a:ea typeface="Calibri"/>
              <a:cs typeface="Calibri"/>
              <a:sym typeface="Calibri"/>
            </a:endParaRPr>
          </a:p>
          <a:p>
            <a:pPr indent="-298450" lvl="1" marL="914400" marR="0" rtl="0" algn="l">
              <a:spcBef>
                <a:spcPts val="0"/>
              </a:spcBef>
              <a:spcAft>
                <a:spcPts val="0"/>
              </a:spcAft>
              <a:buClr>
                <a:schemeClr val="dk1"/>
              </a:buClr>
              <a:buSzPts val="1100"/>
              <a:buFont typeface="Calibri"/>
              <a:buChar char="-"/>
            </a:pPr>
            <a:r>
              <a:rPr b="0" i="0" lang="en" sz="1200" u="none" cap="none" strike="noStrike">
                <a:solidFill>
                  <a:schemeClr val="dk1"/>
                </a:solidFill>
                <a:latin typeface="Calibri"/>
                <a:ea typeface="Calibri"/>
                <a:cs typeface="Calibri"/>
                <a:sym typeface="Calibri"/>
              </a:rPr>
              <a:t>Big business</a:t>
            </a:r>
            <a:endParaRPr b="0" i="0" sz="1200" u="none" cap="none" strike="noStrike">
              <a:solidFill>
                <a:schemeClr val="dk1"/>
              </a:solidFill>
              <a:latin typeface="Calibri"/>
              <a:ea typeface="Calibri"/>
              <a:cs typeface="Calibri"/>
              <a:sym typeface="Calibri"/>
            </a:endParaRPr>
          </a:p>
          <a:p>
            <a:pPr indent="-298450" lvl="1" marL="914400" marR="0" rtl="0" algn="l">
              <a:spcBef>
                <a:spcPts val="0"/>
              </a:spcBef>
              <a:spcAft>
                <a:spcPts val="0"/>
              </a:spcAft>
              <a:buClr>
                <a:schemeClr val="dk1"/>
              </a:buClr>
              <a:buSzPts val="1100"/>
              <a:buFont typeface="Calibri"/>
              <a:buChar char="-"/>
            </a:pPr>
            <a:r>
              <a:rPr b="0" i="0" lang="en" sz="1200" u="none" cap="none" strike="noStrike">
                <a:solidFill>
                  <a:schemeClr val="dk1"/>
                </a:solidFill>
                <a:latin typeface="Calibri"/>
                <a:ea typeface="Calibri"/>
                <a:cs typeface="Calibri"/>
                <a:sym typeface="Calibri"/>
              </a:rPr>
              <a:t>Mall</a:t>
            </a:r>
            <a:endParaRPr b="0" i="0" sz="1200" u="none" cap="none" strike="noStrike">
              <a:solidFill>
                <a:schemeClr val="dk1"/>
              </a:solidFill>
              <a:latin typeface="Calibri"/>
              <a:ea typeface="Calibri"/>
              <a:cs typeface="Calibri"/>
              <a:sym typeface="Calibri"/>
            </a:endParaRPr>
          </a:p>
          <a:p>
            <a:pPr indent="-298450" lvl="1" marL="914400" marR="0" rtl="0" algn="l">
              <a:spcBef>
                <a:spcPts val="0"/>
              </a:spcBef>
              <a:spcAft>
                <a:spcPts val="0"/>
              </a:spcAft>
              <a:buClr>
                <a:schemeClr val="dk1"/>
              </a:buClr>
              <a:buSzPts val="1100"/>
              <a:buFont typeface="Calibri"/>
              <a:buChar char="-"/>
            </a:pPr>
            <a:r>
              <a:rPr b="0" i="0" lang="en" sz="1200" u="none" cap="none" strike="noStrike">
                <a:solidFill>
                  <a:schemeClr val="dk1"/>
                </a:solidFill>
                <a:latin typeface="Calibri"/>
                <a:ea typeface="Calibri"/>
                <a:cs typeface="Calibri"/>
                <a:sym typeface="Calibri"/>
              </a:rPr>
              <a:t>Industrial plant</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2" name="Shape 282"/>
        <p:cNvGrpSpPr/>
        <p:nvPr/>
      </p:nvGrpSpPr>
      <p:grpSpPr>
        <a:xfrm>
          <a:off x="0" y="0"/>
          <a:ext cx="0" cy="0"/>
          <a:chOff x="0" y="0"/>
          <a:chExt cx="0" cy="0"/>
        </a:xfrm>
      </p:grpSpPr>
      <p:sp>
        <p:nvSpPr>
          <p:cNvPr id="283" name="Google Shape;283;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4" name="Google Shape;284;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9" name="Shape 289"/>
        <p:cNvGrpSpPr/>
        <p:nvPr/>
      </p:nvGrpSpPr>
      <p:grpSpPr>
        <a:xfrm>
          <a:off x="0" y="0"/>
          <a:ext cx="0" cy="0"/>
          <a:chOff x="0" y="0"/>
          <a:chExt cx="0" cy="0"/>
        </a:xfrm>
      </p:grpSpPr>
      <p:sp>
        <p:nvSpPr>
          <p:cNvPr id="290" name="Google Shape;290;g3ec76e308d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1" name="Google Shape;291;g3ec76e308d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Google Shape;104;g4547303806_0_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5" name="Google Shape;105;g4547303806_0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200"/>
              <a:buFont typeface="Calibri"/>
              <a:buNone/>
            </a:pPr>
            <a:r>
              <a:rPr b="0" i="0" lang="en" sz="1200" u="none" cap="none" strike="noStrike">
                <a:solidFill>
                  <a:schemeClr val="dk1"/>
                </a:solidFill>
                <a:latin typeface="Calibri"/>
                <a:ea typeface="Calibri"/>
                <a:cs typeface="Calibri"/>
                <a:sym typeface="Calibri"/>
              </a:rPr>
              <a:t>When we look for properties, we’re looking for:</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a:p>
            <a:pPr indent="-298450" lvl="0" marL="457200" marR="0" rtl="0" algn="l">
              <a:spcBef>
                <a:spcPts val="0"/>
              </a:spcBef>
              <a:spcAft>
                <a:spcPts val="0"/>
              </a:spcAft>
              <a:buClr>
                <a:schemeClr val="dk1"/>
              </a:buClr>
              <a:buSzPts val="1100"/>
              <a:buFont typeface="Calibri"/>
              <a:buChar char="-"/>
            </a:pPr>
            <a:r>
              <a:rPr b="0" i="0" lang="en" sz="1200" u="none" cap="none" strike="noStrike">
                <a:solidFill>
                  <a:schemeClr val="dk1"/>
                </a:solidFill>
                <a:latin typeface="Calibri"/>
                <a:ea typeface="Calibri"/>
                <a:cs typeface="Calibri"/>
                <a:sym typeface="Calibri"/>
              </a:rPr>
              <a:t>A or B neighborhoods -- good, comfortable, safe neighborhoods</a:t>
            </a:r>
            <a:endParaRPr b="0" i="0" sz="1200" u="none" cap="none" strike="noStrike">
              <a:solidFill>
                <a:schemeClr val="dk1"/>
              </a:solidFill>
              <a:latin typeface="Calibri"/>
              <a:ea typeface="Calibri"/>
              <a:cs typeface="Calibri"/>
              <a:sym typeface="Calibri"/>
            </a:endParaRPr>
          </a:p>
          <a:p>
            <a:pPr indent="-298450" lvl="0" marL="457200" marR="0" rtl="0" algn="l">
              <a:spcBef>
                <a:spcPts val="0"/>
              </a:spcBef>
              <a:spcAft>
                <a:spcPts val="0"/>
              </a:spcAft>
              <a:buClr>
                <a:schemeClr val="dk1"/>
              </a:buClr>
              <a:buSzPts val="1100"/>
              <a:buFont typeface="Calibri"/>
              <a:buChar char="-"/>
            </a:pPr>
            <a:r>
              <a:rPr b="0" i="0" lang="en" sz="1200" u="none" cap="none" strike="noStrike">
                <a:solidFill>
                  <a:schemeClr val="dk1"/>
                </a:solidFill>
                <a:latin typeface="Calibri"/>
                <a:ea typeface="Calibri"/>
                <a:cs typeface="Calibri"/>
                <a:sym typeface="Calibri"/>
              </a:rPr>
              <a:t>ANY building rating -- we can make anything an A building as long as the numbers work</a:t>
            </a:r>
            <a:endParaRPr b="0" i="0" sz="1200" u="none" cap="none" strike="noStrike">
              <a:solidFill>
                <a:schemeClr val="dk1"/>
              </a:solidFill>
              <a:latin typeface="Calibri"/>
              <a:ea typeface="Calibri"/>
              <a:cs typeface="Calibri"/>
              <a:sym typeface="Calibri"/>
            </a:endParaRPr>
          </a:p>
          <a:p>
            <a:pPr indent="-298450" lvl="0" marL="457200" marR="0" rtl="0" algn="l">
              <a:spcBef>
                <a:spcPts val="0"/>
              </a:spcBef>
              <a:spcAft>
                <a:spcPts val="0"/>
              </a:spcAft>
              <a:buClr>
                <a:schemeClr val="dk1"/>
              </a:buClr>
              <a:buSzPts val="1100"/>
              <a:buFont typeface="Calibri"/>
              <a:buChar char="-"/>
            </a:pPr>
            <a:r>
              <a:rPr b="0" i="0" lang="en" sz="1200" u="none" cap="none" strike="noStrike">
                <a:solidFill>
                  <a:schemeClr val="dk1"/>
                </a:solidFill>
                <a:latin typeface="Calibri"/>
                <a:ea typeface="Calibri"/>
                <a:cs typeface="Calibri"/>
                <a:sym typeface="Calibri"/>
              </a:rPr>
              <a:t>Need to feel safe and comfortable in the neighborhood</a:t>
            </a:r>
            <a:endParaRPr b="0" i="0" sz="1200" u="none" cap="none" strike="noStrike">
              <a:solidFill>
                <a:schemeClr val="dk1"/>
              </a:solidFill>
              <a:latin typeface="Calibri"/>
              <a:ea typeface="Calibri"/>
              <a:cs typeface="Calibri"/>
              <a:sym typeface="Calibri"/>
            </a:endParaRPr>
          </a:p>
          <a:p>
            <a:pPr indent="-298450" lvl="0" marL="457200" marR="0" rtl="0" algn="l">
              <a:spcBef>
                <a:spcPts val="0"/>
              </a:spcBef>
              <a:spcAft>
                <a:spcPts val="0"/>
              </a:spcAft>
              <a:buClr>
                <a:schemeClr val="dk1"/>
              </a:buClr>
              <a:buSzPts val="1100"/>
              <a:buFont typeface="Calibri"/>
              <a:buChar char="-"/>
            </a:pPr>
            <a:r>
              <a:rPr b="0" i="0" lang="en" sz="1200" u="none" cap="none" strike="noStrike">
                <a:solidFill>
                  <a:schemeClr val="dk1"/>
                </a:solidFill>
                <a:latin typeface="Calibri"/>
                <a:ea typeface="Calibri"/>
                <a:cs typeface="Calibri"/>
                <a:sym typeface="Calibri"/>
              </a:rPr>
              <a:t>You also want a big industrial anchor in the area:</a:t>
            </a:r>
            <a:endParaRPr b="0" i="0" sz="1200" u="none" cap="none" strike="noStrike">
              <a:solidFill>
                <a:schemeClr val="dk1"/>
              </a:solidFill>
              <a:latin typeface="Calibri"/>
              <a:ea typeface="Calibri"/>
              <a:cs typeface="Calibri"/>
              <a:sym typeface="Calibri"/>
            </a:endParaRPr>
          </a:p>
          <a:p>
            <a:pPr indent="-298450" lvl="1" marL="914400" marR="0" rtl="0" algn="l">
              <a:spcBef>
                <a:spcPts val="0"/>
              </a:spcBef>
              <a:spcAft>
                <a:spcPts val="0"/>
              </a:spcAft>
              <a:buClr>
                <a:schemeClr val="dk1"/>
              </a:buClr>
              <a:buSzPts val="1100"/>
              <a:buFont typeface="Calibri"/>
              <a:buChar char="-"/>
            </a:pPr>
            <a:r>
              <a:rPr b="0" i="0" lang="en" sz="1200" u="none" cap="none" strike="noStrike">
                <a:solidFill>
                  <a:schemeClr val="dk1"/>
                </a:solidFill>
                <a:latin typeface="Calibri"/>
                <a:ea typeface="Calibri"/>
                <a:cs typeface="Calibri"/>
                <a:sym typeface="Calibri"/>
              </a:rPr>
              <a:t>School</a:t>
            </a:r>
            <a:endParaRPr b="0" i="0" sz="1200" u="none" cap="none" strike="noStrike">
              <a:solidFill>
                <a:schemeClr val="dk1"/>
              </a:solidFill>
              <a:latin typeface="Calibri"/>
              <a:ea typeface="Calibri"/>
              <a:cs typeface="Calibri"/>
              <a:sym typeface="Calibri"/>
            </a:endParaRPr>
          </a:p>
          <a:p>
            <a:pPr indent="-298450" lvl="1" marL="914400" marR="0" rtl="0" algn="l">
              <a:spcBef>
                <a:spcPts val="0"/>
              </a:spcBef>
              <a:spcAft>
                <a:spcPts val="0"/>
              </a:spcAft>
              <a:buClr>
                <a:schemeClr val="dk1"/>
              </a:buClr>
              <a:buSzPts val="1100"/>
              <a:buFont typeface="Calibri"/>
              <a:buChar char="-"/>
            </a:pPr>
            <a:r>
              <a:rPr b="0" i="0" lang="en" sz="1200" u="none" cap="none" strike="noStrike">
                <a:solidFill>
                  <a:schemeClr val="dk1"/>
                </a:solidFill>
                <a:latin typeface="Calibri"/>
                <a:ea typeface="Calibri"/>
                <a:cs typeface="Calibri"/>
                <a:sym typeface="Calibri"/>
              </a:rPr>
              <a:t>Military base </a:t>
            </a:r>
            <a:endParaRPr b="0" i="0" sz="1200" u="none" cap="none" strike="noStrike">
              <a:solidFill>
                <a:schemeClr val="dk1"/>
              </a:solidFill>
              <a:latin typeface="Calibri"/>
              <a:ea typeface="Calibri"/>
              <a:cs typeface="Calibri"/>
              <a:sym typeface="Calibri"/>
            </a:endParaRPr>
          </a:p>
          <a:p>
            <a:pPr indent="-298450" lvl="1" marL="914400" marR="0" rtl="0" algn="l">
              <a:spcBef>
                <a:spcPts val="0"/>
              </a:spcBef>
              <a:spcAft>
                <a:spcPts val="0"/>
              </a:spcAft>
              <a:buClr>
                <a:schemeClr val="dk1"/>
              </a:buClr>
              <a:buSzPts val="1100"/>
              <a:buFont typeface="Calibri"/>
              <a:buChar char="-"/>
            </a:pPr>
            <a:r>
              <a:rPr b="0" i="0" lang="en" sz="1200" u="none" cap="none" strike="noStrike">
                <a:solidFill>
                  <a:schemeClr val="dk1"/>
                </a:solidFill>
                <a:latin typeface="Calibri"/>
                <a:ea typeface="Calibri"/>
                <a:cs typeface="Calibri"/>
                <a:sym typeface="Calibri"/>
              </a:rPr>
              <a:t>Hospital </a:t>
            </a:r>
            <a:endParaRPr b="0" i="0" sz="1200" u="none" cap="none" strike="noStrike">
              <a:solidFill>
                <a:schemeClr val="dk1"/>
              </a:solidFill>
              <a:latin typeface="Calibri"/>
              <a:ea typeface="Calibri"/>
              <a:cs typeface="Calibri"/>
              <a:sym typeface="Calibri"/>
            </a:endParaRPr>
          </a:p>
          <a:p>
            <a:pPr indent="-298450" lvl="1" marL="914400" marR="0" rtl="0" algn="l">
              <a:spcBef>
                <a:spcPts val="0"/>
              </a:spcBef>
              <a:spcAft>
                <a:spcPts val="0"/>
              </a:spcAft>
              <a:buClr>
                <a:schemeClr val="dk1"/>
              </a:buClr>
              <a:buSzPts val="1100"/>
              <a:buFont typeface="Calibri"/>
              <a:buChar char="-"/>
            </a:pPr>
            <a:r>
              <a:rPr b="0" i="0" lang="en" sz="1200" u="none" cap="none" strike="noStrike">
                <a:solidFill>
                  <a:schemeClr val="dk1"/>
                </a:solidFill>
                <a:latin typeface="Calibri"/>
                <a:ea typeface="Calibri"/>
                <a:cs typeface="Calibri"/>
                <a:sym typeface="Calibri"/>
              </a:rPr>
              <a:t>Big business -- Volvo plant, Boeing plant, Kelloggs plant; these stabilize the economy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t/>
            </a:r>
            <a:endParaRPr b="0" i="0" sz="1200" u="none" cap="none" strike="noStrike">
              <a:solidFill>
                <a:schemeClr val="dk1"/>
              </a:solidFill>
              <a:latin typeface="Calibri"/>
              <a:ea typeface="Calibri"/>
              <a:cs typeface="Calibri"/>
              <a:sym typeface="Calibri"/>
            </a:endParaRPr>
          </a:p>
          <a:p>
            <a:pPr indent="-298450" lvl="0" marL="457200" marR="0" rtl="0" algn="l">
              <a:spcBef>
                <a:spcPts val="0"/>
              </a:spcBef>
              <a:spcAft>
                <a:spcPts val="0"/>
              </a:spcAft>
              <a:buClr>
                <a:schemeClr val="dk1"/>
              </a:buClr>
              <a:buSzPts val="1100"/>
              <a:buFont typeface="Calibri"/>
              <a:buChar char="-"/>
            </a:pPr>
            <a:r>
              <a:rPr b="0" i="0" lang="en" sz="1200" u="none" cap="none" strike="noStrike">
                <a:solidFill>
                  <a:schemeClr val="dk1"/>
                </a:solidFill>
                <a:latin typeface="Calibri"/>
                <a:ea typeface="Calibri"/>
                <a:cs typeface="Calibri"/>
                <a:sym typeface="Calibri"/>
              </a:rPr>
              <a:t>A or B class areas </a:t>
            </a:r>
            <a:endParaRPr b="0" i="0" sz="1200" u="none" cap="none" strike="noStrike">
              <a:solidFill>
                <a:schemeClr val="dk1"/>
              </a:solidFill>
              <a:latin typeface="Calibri"/>
              <a:ea typeface="Calibri"/>
              <a:cs typeface="Calibri"/>
              <a:sym typeface="Calibri"/>
            </a:endParaRPr>
          </a:p>
          <a:p>
            <a:pPr indent="-298450" lvl="0" marL="457200" marR="0" rtl="0" algn="l">
              <a:spcBef>
                <a:spcPts val="0"/>
              </a:spcBef>
              <a:spcAft>
                <a:spcPts val="0"/>
              </a:spcAft>
              <a:buClr>
                <a:schemeClr val="dk1"/>
              </a:buClr>
              <a:buSzPts val="1100"/>
              <a:buFont typeface="Calibri"/>
              <a:buChar char="-"/>
            </a:pPr>
            <a:r>
              <a:rPr b="0" i="0" lang="en" sz="1200" u="none" cap="none" strike="noStrike">
                <a:solidFill>
                  <a:schemeClr val="dk1"/>
                </a:solidFill>
                <a:latin typeface="Calibri"/>
                <a:ea typeface="Calibri"/>
                <a:cs typeface="Calibri"/>
                <a:sym typeface="Calibri"/>
              </a:rPr>
              <a:t>A D class building in an A class neighborhood means it’s a terrible building in a great neighborhood -- I’m fine buying that because, again, you can change the building but you can’t change the neighborhood.</a:t>
            </a:r>
            <a:endParaRPr b="0" i="0" sz="1200" u="none" cap="none" strike="noStrike">
              <a:solidFill>
                <a:schemeClr val="dk1"/>
              </a:solidFill>
              <a:latin typeface="Calibri"/>
              <a:ea typeface="Calibri"/>
              <a:cs typeface="Calibri"/>
              <a:sym typeface="Calibri"/>
            </a:endParaRPr>
          </a:p>
          <a:p>
            <a:pPr indent="-298450" lvl="0" marL="457200" marR="0" rtl="0" algn="l">
              <a:spcBef>
                <a:spcPts val="0"/>
              </a:spcBef>
              <a:spcAft>
                <a:spcPts val="0"/>
              </a:spcAft>
              <a:buClr>
                <a:schemeClr val="dk1"/>
              </a:buClr>
              <a:buSzPts val="1100"/>
              <a:buFont typeface="Calibri"/>
              <a:buChar char="-"/>
            </a:pPr>
            <a:r>
              <a:rPr b="0" i="0" lang="en" sz="1200" u="none" cap="none" strike="noStrike">
                <a:solidFill>
                  <a:schemeClr val="dk1"/>
                </a:solidFill>
                <a:latin typeface="Calibri"/>
                <a:ea typeface="Calibri"/>
                <a:cs typeface="Calibri"/>
                <a:sym typeface="Calibri"/>
              </a:rPr>
              <a:t>You can make a D class building an A class building</a:t>
            </a:r>
            <a:endParaRPr b="0" i="0" sz="1200" u="none" cap="none" strike="noStrike">
              <a:solidFill>
                <a:schemeClr val="dk1"/>
              </a:solidFill>
              <a:latin typeface="Calibri"/>
              <a:ea typeface="Calibri"/>
              <a:cs typeface="Calibri"/>
              <a:sym typeface="Calibri"/>
            </a:endParaRPr>
          </a:p>
          <a:p>
            <a:pPr indent="-298450" lvl="0" marL="457200" marR="0" rtl="0" algn="l">
              <a:spcBef>
                <a:spcPts val="0"/>
              </a:spcBef>
              <a:spcAft>
                <a:spcPts val="0"/>
              </a:spcAft>
              <a:buClr>
                <a:schemeClr val="dk1"/>
              </a:buClr>
              <a:buSzPts val="1100"/>
              <a:buFont typeface="Calibri"/>
              <a:buChar char="-"/>
            </a:pPr>
            <a:r>
              <a:rPr b="0" i="0" lang="en" sz="1200" u="none" cap="none" strike="noStrike">
                <a:solidFill>
                  <a:schemeClr val="dk1"/>
                </a:solidFill>
                <a:latin typeface="Calibri"/>
                <a:ea typeface="Calibri"/>
                <a:cs typeface="Calibri"/>
                <a:sym typeface="Calibri"/>
              </a:rPr>
              <a:t>Don’t worry about what the buildings look like -- just look for good neighborhoods </a:t>
            </a:r>
            <a:endParaRPr b="0" i="0" sz="1200" u="none" cap="none" strike="noStrike">
              <a:solidFill>
                <a:schemeClr val="dk1"/>
              </a:solidFill>
              <a:latin typeface="Calibri"/>
              <a:ea typeface="Calibri"/>
              <a:cs typeface="Calibri"/>
              <a:sym typeface="Calibri"/>
            </a:endParaRPr>
          </a:p>
          <a:p>
            <a:pPr indent="-298450" lvl="0" marL="457200" marR="0" rtl="0" algn="l">
              <a:spcBef>
                <a:spcPts val="0"/>
              </a:spcBef>
              <a:spcAft>
                <a:spcPts val="0"/>
              </a:spcAft>
              <a:buClr>
                <a:schemeClr val="dk1"/>
              </a:buClr>
              <a:buSzPts val="1100"/>
              <a:buFont typeface="Calibri"/>
              <a:buChar char="-"/>
            </a:pPr>
            <a:r>
              <a:rPr b="0" i="0" lang="en" sz="1200" u="none" cap="none" strike="noStrike">
                <a:solidFill>
                  <a:schemeClr val="dk1"/>
                </a:solidFill>
                <a:latin typeface="Calibri"/>
                <a:ea typeface="Calibri"/>
                <a:cs typeface="Calibri"/>
                <a:sym typeface="Calibri"/>
              </a:rPr>
              <a:t>Distressed properties with bad management/distressed properties in general are fine options </a:t>
            </a:r>
            <a:endParaRPr b="0" i="0" sz="1200" u="none" cap="none" strike="noStrike">
              <a:solidFill>
                <a:schemeClr val="dk1"/>
              </a:solidFill>
              <a:latin typeface="Calibri"/>
              <a:ea typeface="Calibri"/>
              <a:cs typeface="Calibri"/>
              <a:sym typeface="Calibri"/>
            </a:endParaRPr>
          </a:p>
          <a:p>
            <a:pPr indent="-298450" lvl="0" marL="457200" marR="0" rtl="0" algn="l">
              <a:spcBef>
                <a:spcPts val="0"/>
              </a:spcBef>
              <a:spcAft>
                <a:spcPts val="0"/>
              </a:spcAft>
              <a:buClr>
                <a:schemeClr val="dk1"/>
              </a:buClr>
              <a:buSzPts val="1100"/>
              <a:buFont typeface="Calibri"/>
              <a:buChar char="-"/>
            </a:pPr>
            <a:r>
              <a:rPr b="0" i="0" lang="en" sz="1200" u="none" cap="none" strike="noStrike">
                <a:solidFill>
                  <a:schemeClr val="dk1"/>
                </a:solidFill>
                <a:latin typeface="Calibri"/>
                <a:ea typeface="Calibri"/>
                <a:cs typeface="Calibri"/>
                <a:sym typeface="Calibri"/>
              </a:rPr>
              <a:t>Look for an industrial anchor</a:t>
            </a:r>
            <a:endParaRPr b="0" i="0" sz="1200" u="none" cap="none" strike="noStrike">
              <a:solidFill>
                <a:schemeClr val="dk1"/>
              </a:solidFill>
              <a:latin typeface="Calibri"/>
              <a:ea typeface="Calibri"/>
              <a:cs typeface="Calibri"/>
              <a:sym typeface="Calibri"/>
            </a:endParaRPr>
          </a:p>
          <a:p>
            <a:pPr indent="-298450" lvl="1" marL="914400" marR="0" rtl="0" algn="l">
              <a:spcBef>
                <a:spcPts val="0"/>
              </a:spcBef>
              <a:spcAft>
                <a:spcPts val="0"/>
              </a:spcAft>
              <a:buClr>
                <a:schemeClr val="dk1"/>
              </a:buClr>
              <a:buSzPts val="1100"/>
              <a:buFont typeface="Calibri"/>
              <a:buChar char="-"/>
            </a:pPr>
            <a:r>
              <a:rPr b="0" i="0" lang="en" sz="1200" u="none" cap="none" strike="noStrike">
                <a:solidFill>
                  <a:schemeClr val="dk1"/>
                </a:solidFill>
                <a:latin typeface="Calibri"/>
                <a:ea typeface="Calibri"/>
                <a:cs typeface="Calibri"/>
                <a:sym typeface="Calibri"/>
              </a:rPr>
              <a:t>Hospital</a:t>
            </a:r>
            <a:endParaRPr b="0" i="0" sz="1200" u="none" cap="none" strike="noStrike">
              <a:solidFill>
                <a:schemeClr val="dk1"/>
              </a:solidFill>
              <a:latin typeface="Calibri"/>
              <a:ea typeface="Calibri"/>
              <a:cs typeface="Calibri"/>
              <a:sym typeface="Calibri"/>
            </a:endParaRPr>
          </a:p>
          <a:p>
            <a:pPr indent="-298450" lvl="1" marL="914400" marR="0" rtl="0" algn="l">
              <a:spcBef>
                <a:spcPts val="0"/>
              </a:spcBef>
              <a:spcAft>
                <a:spcPts val="0"/>
              </a:spcAft>
              <a:buClr>
                <a:schemeClr val="dk1"/>
              </a:buClr>
              <a:buSzPts val="1100"/>
              <a:buFont typeface="Calibri"/>
              <a:buChar char="-"/>
            </a:pPr>
            <a:r>
              <a:rPr b="0" i="0" lang="en" sz="1200" u="none" cap="none" strike="noStrike">
                <a:solidFill>
                  <a:schemeClr val="dk1"/>
                </a:solidFill>
                <a:latin typeface="Calibri"/>
                <a:ea typeface="Calibri"/>
                <a:cs typeface="Calibri"/>
                <a:sym typeface="Calibri"/>
              </a:rPr>
              <a:t>Big business</a:t>
            </a:r>
            <a:endParaRPr b="0" i="0" sz="1200" u="none" cap="none" strike="noStrike">
              <a:solidFill>
                <a:schemeClr val="dk1"/>
              </a:solidFill>
              <a:latin typeface="Calibri"/>
              <a:ea typeface="Calibri"/>
              <a:cs typeface="Calibri"/>
              <a:sym typeface="Calibri"/>
            </a:endParaRPr>
          </a:p>
          <a:p>
            <a:pPr indent="-298450" lvl="1" marL="914400" marR="0" rtl="0" algn="l">
              <a:spcBef>
                <a:spcPts val="0"/>
              </a:spcBef>
              <a:spcAft>
                <a:spcPts val="0"/>
              </a:spcAft>
              <a:buClr>
                <a:schemeClr val="dk1"/>
              </a:buClr>
              <a:buSzPts val="1100"/>
              <a:buFont typeface="Calibri"/>
              <a:buChar char="-"/>
            </a:pPr>
            <a:r>
              <a:rPr b="0" i="0" lang="en" sz="1200" u="none" cap="none" strike="noStrike">
                <a:solidFill>
                  <a:schemeClr val="dk1"/>
                </a:solidFill>
                <a:latin typeface="Calibri"/>
                <a:ea typeface="Calibri"/>
                <a:cs typeface="Calibri"/>
                <a:sym typeface="Calibri"/>
              </a:rPr>
              <a:t>Mall</a:t>
            </a:r>
            <a:endParaRPr b="0" i="0" sz="1200" u="none" cap="none" strike="noStrike">
              <a:solidFill>
                <a:schemeClr val="dk1"/>
              </a:solidFill>
              <a:latin typeface="Calibri"/>
              <a:ea typeface="Calibri"/>
              <a:cs typeface="Calibri"/>
              <a:sym typeface="Calibri"/>
            </a:endParaRPr>
          </a:p>
          <a:p>
            <a:pPr indent="-298450" lvl="1" marL="914400" marR="0" rtl="0" algn="l">
              <a:spcBef>
                <a:spcPts val="0"/>
              </a:spcBef>
              <a:spcAft>
                <a:spcPts val="0"/>
              </a:spcAft>
              <a:buClr>
                <a:schemeClr val="dk1"/>
              </a:buClr>
              <a:buSzPts val="1100"/>
              <a:buFont typeface="Calibri"/>
              <a:buChar char="-"/>
            </a:pPr>
            <a:r>
              <a:rPr b="0" i="0" lang="en" sz="1200" u="none" cap="none" strike="noStrike">
                <a:solidFill>
                  <a:schemeClr val="dk1"/>
                </a:solidFill>
                <a:latin typeface="Calibri"/>
                <a:ea typeface="Calibri"/>
                <a:cs typeface="Calibri"/>
                <a:sym typeface="Calibri"/>
              </a:rPr>
              <a:t>Industrial plant</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Google Shape;113;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4" name="Google Shape;114;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200"/>
              <a:buFont typeface="Calibri"/>
              <a:buNone/>
            </a:pPr>
            <a:r>
              <a:rPr b="0" i="0" lang="en" sz="1200" u="none" cap="none" strike="noStrike">
                <a:solidFill>
                  <a:schemeClr val="dk1"/>
                </a:solidFill>
                <a:latin typeface="Calibri"/>
                <a:ea typeface="Calibri"/>
                <a:cs typeface="Calibri"/>
                <a:sym typeface="Calibri"/>
              </a:rPr>
              <a:t>In the residential real estate investing space, getting in on profitable, high-value deals is simple -- it takes six simple steps that you can repeat over and over again. These are the foundation of real estate and real estate investing. To get in the market and make serious profits, you need.</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a:p>
            <a:pPr indent="-304800" lvl="0" marL="457200" marR="0" rtl="0" algn="l">
              <a:lnSpc>
                <a:spcPct val="115000"/>
              </a:lnSpc>
              <a:spcBef>
                <a:spcPts val="0"/>
              </a:spcBef>
              <a:spcAft>
                <a:spcPts val="0"/>
              </a:spcAft>
              <a:buClr>
                <a:srgbClr val="000000"/>
              </a:buClr>
              <a:buSzPts val="1200"/>
              <a:buFont typeface="Calibri"/>
              <a:buAutoNum type="arabicPeriod"/>
            </a:pPr>
            <a:r>
              <a:rPr b="0" i="0" lang="en" sz="1200" u="none" cap="none" strike="noStrike">
                <a:solidFill>
                  <a:schemeClr val="dk1"/>
                </a:solidFill>
                <a:latin typeface="Calibri"/>
                <a:ea typeface="Calibri"/>
                <a:cs typeface="Calibri"/>
                <a:sym typeface="Calibri"/>
              </a:rPr>
              <a:t>FOUNDATION </a:t>
            </a:r>
            <a:endParaRPr b="0" i="0" sz="1200" u="none" cap="none" strike="noStrike">
              <a:solidFill>
                <a:schemeClr val="dk1"/>
              </a:solidFill>
              <a:latin typeface="Calibri"/>
              <a:ea typeface="Calibri"/>
              <a:cs typeface="Calibri"/>
              <a:sym typeface="Calibri"/>
            </a:endParaRPr>
          </a:p>
          <a:p>
            <a:pPr indent="-304800" lvl="0" marL="457200" marR="0" rtl="0" algn="l">
              <a:lnSpc>
                <a:spcPct val="115000"/>
              </a:lnSpc>
              <a:spcBef>
                <a:spcPts val="0"/>
              </a:spcBef>
              <a:spcAft>
                <a:spcPts val="0"/>
              </a:spcAft>
              <a:buClr>
                <a:srgbClr val="000000"/>
              </a:buClr>
              <a:buSzPts val="1200"/>
              <a:buFont typeface="Calibri"/>
              <a:buAutoNum type="arabicPeriod"/>
            </a:pPr>
            <a:r>
              <a:rPr b="0" i="0" lang="en" sz="1200" u="none" cap="none" strike="noStrike">
                <a:solidFill>
                  <a:schemeClr val="dk1"/>
                </a:solidFill>
                <a:latin typeface="Calibri"/>
                <a:ea typeface="Calibri"/>
                <a:cs typeface="Calibri"/>
                <a:sym typeface="Calibri"/>
              </a:rPr>
              <a:t>FIND It</a:t>
            </a:r>
            <a:endParaRPr b="0" i="0" sz="1200" u="none" cap="none" strike="noStrike">
              <a:solidFill>
                <a:schemeClr val="dk1"/>
              </a:solidFill>
              <a:latin typeface="Calibri"/>
              <a:ea typeface="Calibri"/>
              <a:cs typeface="Calibri"/>
              <a:sym typeface="Calibri"/>
            </a:endParaRPr>
          </a:p>
          <a:p>
            <a:pPr indent="-304800" lvl="0" marL="457200" marR="0" rtl="0" algn="l">
              <a:lnSpc>
                <a:spcPct val="115000"/>
              </a:lnSpc>
              <a:spcBef>
                <a:spcPts val="0"/>
              </a:spcBef>
              <a:spcAft>
                <a:spcPts val="0"/>
              </a:spcAft>
              <a:buClr>
                <a:srgbClr val="000000"/>
              </a:buClr>
              <a:buSzPts val="1200"/>
              <a:buFont typeface="Calibri"/>
              <a:buAutoNum type="arabicPeriod"/>
            </a:pPr>
            <a:r>
              <a:rPr b="0" i="0" lang="en" sz="1200" u="none" cap="none" strike="noStrike">
                <a:solidFill>
                  <a:schemeClr val="dk1"/>
                </a:solidFill>
                <a:latin typeface="Calibri"/>
                <a:ea typeface="Calibri"/>
                <a:cs typeface="Calibri"/>
                <a:sym typeface="Calibri"/>
              </a:rPr>
              <a:t>FIGURE It</a:t>
            </a:r>
            <a:endParaRPr b="0" i="0" sz="1200" u="none" cap="none" strike="noStrike">
              <a:solidFill>
                <a:schemeClr val="dk1"/>
              </a:solidFill>
              <a:latin typeface="Calibri"/>
              <a:ea typeface="Calibri"/>
              <a:cs typeface="Calibri"/>
              <a:sym typeface="Calibri"/>
            </a:endParaRPr>
          </a:p>
          <a:p>
            <a:pPr indent="-304800" lvl="0" marL="457200" marR="0" rtl="0" algn="l">
              <a:lnSpc>
                <a:spcPct val="115000"/>
              </a:lnSpc>
              <a:spcBef>
                <a:spcPts val="0"/>
              </a:spcBef>
              <a:spcAft>
                <a:spcPts val="0"/>
              </a:spcAft>
              <a:buClr>
                <a:srgbClr val="000000"/>
              </a:buClr>
              <a:buSzPts val="1200"/>
              <a:buFont typeface="Calibri"/>
              <a:buAutoNum type="arabicPeriod"/>
            </a:pPr>
            <a:r>
              <a:rPr b="0" i="0" lang="en" sz="1200" u="none" cap="none" strike="noStrike">
                <a:solidFill>
                  <a:schemeClr val="dk1"/>
                </a:solidFill>
                <a:latin typeface="Calibri"/>
                <a:ea typeface="Calibri"/>
                <a:cs typeface="Calibri"/>
                <a:sym typeface="Calibri"/>
              </a:rPr>
              <a:t>FUND It </a:t>
            </a:r>
            <a:endParaRPr b="0" i="0" sz="1200" u="none" cap="none" strike="noStrike">
              <a:solidFill>
                <a:schemeClr val="dk1"/>
              </a:solidFill>
              <a:latin typeface="Calibri"/>
              <a:ea typeface="Calibri"/>
              <a:cs typeface="Calibri"/>
              <a:sym typeface="Calibri"/>
            </a:endParaRPr>
          </a:p>
          <a:p>
            <a:pPr indent="-304800" lvl="0" marL="457200" marR="0" rtl="0" algn="l">
              <a:lnSpc>
                <a:spcPct val="115000"/>
              </a:lnSpc>
              <a:spcBef>
                <a:spcPts val="0"/>
              </a:spcBef>
              <a:spcAft>
                <a:spcPts val="0"/>
              </a:spcAft>
              <a:buClr>
                <a:srgbClr val="000000"/>
              </a:buClr>
              <a:buSzPts val="1200"/>
              <a:buFont typeface="Calibri"/>
              <a:buAutoNum type="arabicPeriod"/>
            </a:pPr>
            <a:r>
              <a:rPr b="0" i="0" lang="en" sz="1200" u="none" cap="none" strike="noStrike">
                <a:solidFill>
                  <a:schemeClr val="dk1"/>
                </a:solidFill>
                <a:latin typeface="Calibri"/>
                <a:ea typeface="Calibri"/>
                <a:cs typeface="Calibri"/>
                <a:sym typeface="Calibri"/>
              </a:rPr>
              <a:t>FIX &amp; FILL It (hold or refinance)</a:t>
            </a:r>
            <a:endParaRPr b="0" i="0" sz="1200" u="none" cap="none" strike="noStrike">
              <a:solidFill>
                <a:schemeClr val="dk1"/>
              </a:solidFill>
              <a:latin typeface="Calibri"/>
              <a:ea typeface="Calibri"/>
              <a:cs typeface="Calibri"/>
              <a:sym typeface="Calibri"/>
            </a:endParaRPr>
          </a:p>
          <a:p>
            <a:pPr indent="-304800" lvl="0" marL="457200" marR="0" rtl="0" algn="l">
              <a:lnSpc>
                <a:spcPct val="115000"/>
              </a:lnSpc>
              <a:spcBef>
                <a:spcPts val="0"/>
              </a:spcBef>
              <a:spcAft>
                <a:spcPts val="0"/>
              </a:spcAft>
              <a:buClr>
                <a:srgbClr val="000000"/>
              </a:buClr>
              <a:buSzPts val="1200"/>
              <a:buFont typeface="Calibri"/>
              <a:buAutoNum type="arabicPeriod"/>
            </a:pPr>
            <a:r>
              <a:rPr b="0" i="0" lang="en" sz="1200" u="none" cap="none" strike="noStrike">
                <a:solidFill>
                  <a:schemeClr val="dk1"/>
                </a:solidFill>
                <a:latin typeface="Calibri"/>
                <a:ea typeface="Calibri"/>
                <a:cs typeface="Calibri"/>
                <a:sym typeface="Calibri"/>
              </a:rPr>
              <a:t>FLIP It</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Google Shape;129;g4547303806_0_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0" name="Google Shape;130;g4547303806_0_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 name="Shape 134"/>
        <p:cNvGrpSpPr/>
        <p:nvPr/>
      </p:nvGrpSpPr>
      <p:grpSpPr>
        <a:xfrm>
          <a:off x="0" y="0"/>
          <a:ext cx="0" cy="0"/>
          <a:chOff x="0" y="0"/>
          <a:chExt cx="0" cy="0"/>
        </a:xfrm>
      </p:grpSpPr>
      <p:sp>
        <p:nvSpPr>
          <p:cNvPr id="135" name="Google Shape;135;g3ec76e308d_5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6" name="Google Shape;136;g3ec76e308d_5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200"/>
              <a:buFont typeface="Calibri"/>
              <a:buNone/>
            </a:pPr>
            <a:r>
              <a:rPr b="0" i="0" lang="en" sz="1200" u="none" cap="none" strike="noStrike">
                <a:solidFill>
                  <a:schemeClr val="dk1"/>
                </a:solidFill>
                <a:latin typeface="Calibri"/>
                <a:ea typeface="Calibri"/>
                <a:cs typeface="Calibri"/>
                <a:sym typeface="Calibri"/>
              </a:rPr>
              <a:t>When we look for properties, we’re looking for:</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a:p>
            <a:pPr indent="-298450" lvl="0" marL="457200" marR="0" rtl="0" algn="l">
              <a:spcBef>
                <a:spcPts val="0"/>
              </a:spcBef>
              <a:spcAft>
                <a:spcPts val="0"/>
              </a:spcAft>
              <a:buClr>
                <a:schemeClr val="dk1"/>
              </a:buClr>
              <a:buSzPts val="1100"/>
              <a:buFont typeface="Calibri"/>
              <a:buChar char="-"/>
            </a:pPr>
            <a:r>
              <a:rPr b="0" i="0" lang="en" sz="1200" u="none" cap="none" strike="noStrike">
                <a:solidFill>
                  <a:schemeClr val="dk1"/>
                </a:solidFill>
                <a:latin typeface="Calibri"/>
                <a:ea typeface="Calibri"/>
                <a:cs typeface="Calibri"/>
                <a:sym typeface="Calibri"/>
              </a:rPr>
              <a:t>A or B neighborhoods -- good, comfortable, safe neighborhoods</a:t>
            </a:r>
            <a:endParaRPr b="0" i="0" sz="1200" u="none" cap="none" strike="noStrike">
              <a:solidFill>
                <a:schemeClr val="dk1"/>
              </a:solidFill>
              <a:latin typeface="Calibri"/>
              <a:ea typeface="Calibri"/>
              <a:cs typeface="Calibri"/>
              <a:sym typeface="Calibri"/>
            </a:endParaRPr>
          </a:p>
          <a:p>
            <a:pPr indent="-298450" lvl="0" marL="457200" marR="0" rtl="0" algn="l">
              <a:spcBef>
                <a:spcPts val="0"/>
              </a:spcBef>
              <a:spcAft>
                <a:spcPts val="0"/>
              </a:spcAft>
              <a:buClr>
                <a:schemeClr val="dk1"/>
              </a:buClr>
              <a:buSzPts val="1100"/>
              <a:buFont typeface="Calibri"/>
              <a:buChar char="-"/>
            </a:pPr>
            <a:r>
              <a:rPr b="0" i="0" lang="en" sz="1200" u="none" cap="none" strike="noStrike">
                <a:solidFill>
                  <a:schemeClr val="dk1"/>
                </a:solidFill>
                <a:latin typeface="Calibri"/>
                <a:ea typeface="Calibri"/>
                <a:cs typeface="Calibri"/>
                <a:sym typeface="Calibri"/>
              </a:rPr>
              <a:t>ANY building rating -- we can make anything an A building as long as the numbers work</a:t>
            </a:r>
            <a:endParaRPr b="0" i="0" sz="1200" u="none" cap="none" strike="noStrike">
              <a:solidFill>
                <a:schemeClr val="dk1"/>
              </a:solidFill>
              <a:latin typeface="Calibri"/>
              <a:ea typeface="Calibri"/>
              <a:cs typeface="Calibri"/>
              <a:sym typeface="Calibri"/>
            </a:endParaRPr>
          </a:p>
          <a:p>
            <a:pPr indent="-298450" lvl="0" marL="457200" marR="0" rtl="0" algn="l">
              <a:spcBef>
                <a:spcPts val="0"/>
              </a:spcBef>
              <a:spcAft>
                <a:spcPts val="0"/>
              </a:spcAft>
              <a:buClr>
                <a:schemeClr val="dk1"/>
              </a:buClr>
              <a:buSzPts val="1100"/>
              <a:buFont typeface="Calibri"/>
              <a:buChar char="-"/>
            </a:pPr>
            <a:r>
              <a:rPr b="0" i="0" lang="en" sz="1200" u="none" cap="none" strike="noStrike">
                <a:solidFill>
                  <a:schemeClr val="dk1"/>
                </a:solidFill>
                <a:latin typeface="Calibri"/>
                <a:ea typeface="Calibri"/>
                <a:cs typeface="Calibri"/>
                <a:sym typeface="Calibri"/>
              </a:rPr>
              <a:t>Need to feel safe and comfortable in the neighborhood</a:t>
            </a:r>
            <a:endParaRPr b="0" i="0" sz="1200" u="none" cap="none" strike="noStrike">
              <a:solidFill>
                <a:schemeClr val="dk1"/>
              </a:solidFill>
              <a:latin typeface="Calibri"/>
              <a:ea typeface="Calibri"/>
              <a:cs typeface="Calibri"/>
              <a:sym typeface="Calibri"/>
            </a:endParaRPr>
          </a:p>
          <a:p>
            <a:pPr indent="-298450" lvl="0" marL="457200" marR="0" rtl="0" algn="l">
              <a:spcBef>
                <a:spcPts val="0"/>
              </a:spcBef>
              <a:spcAft>
                <a:spcPts val="0"/>
              </a:spcAft>
              <a:buClr>
                <a:schemeClr val="dk1"/>
              </a:buClr>
              <a:buSzPts val="1100"/>
              <a:buFont typeface="Calibri"/>
              <a:buChar char="-"/>
            </a:pPr>
            <a:r>
              <a:rPr b="0" i="0" lang="en" sz="1200" u="none" cap="none" strike="noStrike">
                <a:solidFill>
                  <a:schemeClr val="dk1"/>
                </a:solidFill>
                <a:latin typeface="Calibri"/>
                <a:ea typeface="Calibri"/>
                <a:cs typeface="Calibri"/>
                <a:sym typeface="Calibri"/>
              </a:rPr>
              <a:t>You also want a big industrial anchor in the area:</a:t>
            </a:r>
            <a:endParaRPr b="0" i="0" sz="1200" u="none" cap="none" strike="noStrike">
              <a:solidFill>
                <a:schemeClr val="dk1"/>
              </a:solidFill>
              <a:latin typeface="Calibri"/>
              <a:ea typeface="Calibri"/>
              <a:cs typeface="Calibri"/>
              <a:sym typeface="Calibri"/>
            </a:endParaRPr>
          </a:p>
          <a:p>
            <a:pPr indent="-298450" lvl="1" marL="914400" marR="0" rtl="0" algn="l">
              <a:spcBef>
                <a:spcPts val="0"/>
              </a:spcBef>
              <a:spcAft>
                <a:spcPts val="0"/>
              </a:spcAft>
              <a:buClr>
                <a:schemeClr val="dk1"/>
              </a:buClr>
              <a:buSzPts val="1100"/>
              <a:buFont typeface="Calibri"/>
              <a:buChar char="-"/>
            </a:pPr>
            <a:r>
              <a:rPr b="0" i="0" lang="en" sz="1200" u="none" cap="none" strike="noStrike">
                <a:solidFill>
                  <a:schemeClr val="dk1"/>
                </a:solidFill>
                <a:latin typeface="Calibri"/>
                <a:ea typeface="Calibri"/>
                <a:cs typeface="Calibri"/>
                <a:sym typeface="Calibri"/>
              </a:rPr>
              <a:t>School</a:t>
            </a:r>
            <a:endParaRPr b="0" i="0" sz="1200" u="none" cap="none" strike="noStrike">
              <a:solidFill>
                <a:schemeClr val="dk1"/>
              </a:solidFill>
              <a:latin typeface="Calibri"/>
              <a:ea typeface="Calibri"/>
              <a:cs typeface="Calibri"/>
              <a:sym typeface="Calibri"/>
            </a:endParaRPr>
          </a:p>
          <a:p>
            <a:pPr indent="-298450" lvl="1" marL="914400" marR="0" rtl="0" algn="l">
              <a:spcBef>
                <a:spcPts val="0"/>
              </a:spcBef>
              <a:spcAft>
                <a:spcPts val="0"/>
              </a:spcAft>
              <a:buClr>
                <a:schemeClr val="dk1"/>
              </a:buClr>
              <a:buSzPts val="1100"/>
              <a:buFont typeface="Calibri"/>
              <a:buChar char="-"/>
            </a:pPr>
            <a:r>
              <a:rPr b="0" i="0" lang="en" sz="1200" u="none" cap="none" strike="noStrike">
                <a:solidFill>
                  <a:schemeClr val="dk1"/>
                </a:solidFill>
                <a:latin typeface="Calibri"/>
                <a:ea typeface="Calibri"/>
                <a:cs typeface="Calibri"/>
                <a:sym typeface="Calibri"/>
              </a:rPr>
              <a:t>Military base </a:t>
            </a:r>
            <a:endParaRPr b="0" i="0" sz="1200" u="none" cap="none" strike="noStrike">
              <a:solidFill>
                <a:schemeClr val="dk1"/>
              </a:solidFill>
              <a:latin typeface="Calibri"/>
              <a:ea typeface="Calibri"/>
              <a:cs typeface="Calibri"/>
              <a:sym typeface="Calibri"/>
            </a:endParaRPr>
          </a:p>
          <a:p>
            <a:pPr indent="-298450" lvl="1" marL="914400" marR="0" rtl="0" algn="l">
              <a:spcBef>
                <a:spcPts val="0"/>
              </a:spcBef>
              <a:spcAft>
                <a:spcPts val="0"/>
              </a:spcAft>
              <a:buClr>
                <a:schemeClr val="dk1"/>
              </a:buClr>
              <a:buSzPts val="1100"/>
              <a:buFont typeface="Calibri"/>
              <a:buChar char="-"/>
            </a:pPr>
            <a:r>
              <a:rPr b="0" i="0" lang="en" sz="1200" u="none" cap="none" strike="noStrike">
                <a:solidFill>
                  <a:schemeClr val="dk1"/>
                </a:solidFill>
                <a:latin typeface="Calibri"/>
                <a:ea typeface="Calibri"/>
                <a:cs typeface="Calibri"/>
                <a:sym typeface="Calibri"/>
              </a:rPr>
              <a:t>Hospital </a:t>
            </a:r>
            <a:endParaRPr b="0" i="0" sz="1200" u="none" cap="none" strike="noStrike">
              <a:solidFill>
                <a:schemeClr val="dk1"/>
              </a:solidFill>
              <a:latin typeface="Calibri"/>
              <a:ea typeface="Calibri"/>
              <a:cs typeface="Calibri"/>
              <a:sym typeface="Calibri"/>
            </a:endParaRPr>
          </a:p>
          <a:p>
            <a:pPr indent="-298450" lvl="1" marL="914400" marR="0" rtl="0" algn="l">
              <a:spcBef>
                <a:spcPts val="0"/>
              </a:spcBef>
              <a:spcAft>
                <a:spcPts val="0"/>
              </a:spcAft>
              <a:buClr>
                <a:schemeClr val="dk1"/>
              </a:buClr>
              <a:buSzPts val="1100"/>
              <a:buFont typeface="Calibri"/>
              <a:buChar char="-"/>
            </a:pPr>
            <a:r>
              <a:rPr b="0" i="0" lang="en" sz="1200" u="none" cap="none" strike="noStrike">
                <a:solidFill>
                  <a:schemeClr val="dk1"/>
                </a:solidFill>
                <a:latin typeface="Calibri"/>
                <a:ea typeface="Calibri"/>
                <a:cs typeface="Calibri"/>
                <a:sym typeface="Calibri"/>
              </a:rPr>
              <a:t>Big business -- Volvo plant, Boeing plant, Kelloggs plant; these stabilize the economy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t/>
            </a:r>
            <a:endParaRPr b="0" i="0" sz="1200" u="none" cap="none" strike="noStrike">
              <a:solidFill>
                <a:schemeClr val="dk1"/>
              </a:solidFill>
              <a:latin typeface="Calibri"/>
              <a:ea typeface="Calibri"/>
              <a:cs typeface="Calibri"/>
              <a:sym typeface="Calibri"/>
            </a:endParaRPr>
          </a:p>
          <a:p>
            <a:pPr indent="-298450" lvl="0" marL="457200" marR="0" rtl="0" algn="l">
              <a:spcBef>
                <a:spcPts val="0"/>
              </a:spcBef>
              <a:spcAft>
                <a:spcPts val="0"/>
              </a:spcAft>
              <a:buClr>
                <a:schemeClr val="dk1"/>
              </a:buClr>
              <a:buSzPts val="1100"/>
              <a:buFont typeface="Calibri"/>
              <a:buChar char="-"/>
            </a:pPr>
            <a:r>
              <a:rPr b="0" i="0" lang="en" sz="1200" u="none" cap="none" strike="noStrike">
                <a:solidFill>
                  <a:schemeClr val="dk1"/>
                </a:solidFill>
                <a:latin typeface="Calibri"/>
                <a:ea typeface="Calibri"/>
                <a:cs typeface="Calibri"/>
                <a:sym typeface="Calibri"/>
              </a:rPr>
              <a:t>A or B class areas </a:t>
            </a:r>
            <a:endParaRPr b="0" i="0" sz="1200" u="none" cap="none" strike="noStrike">
              <a:solidFill>
                <a:schemeClr val="dk1"/>
              </a:solidFill>
              <a:latin typeface="Calibri"/>
              <a:ea typeface="Calibri"/>
              <a:cs typeface="Calibri"/>
              <a:sym typeface="Calibri"/>
            </a:endParaRPr>
          </a:p>
          <a:p>
            <a:pPr indent="-298450" lvl="0" marL="457200" marR="0" rtl="0" algn="l">
              <a:spcBef>
                <a:spcPts val="0"/>
              </a:spcBef>
              <a:spcAft>
                <a:spcPts val="0"/>
              </a:spcAft>
              <a:buClr>
                <a:schemeClr val="dk1"/>
              </a:buClr>
              <a:buSzPts val="1100"/>
              <a:buFont typeface="Calibri"/>
              <a:buChar char="-"/>
            </a:pPr>
            <a:r>
              <a:rPr b="0" i="0" lang="en" sz="1200" u="none" cap="none" strike="noStrike">
                <a:solidFill>
                  <a:schemeClr val="dk1"/>
                </a:solidFill>
                <a:latin typeface="Calibri"/>
                <a:ea typeface="Calibri"/>
                <a:cs typeface="Calibri"/>
                <a:sym typeface="Calibri"/>
              </a:rPr>
              <a:t>A D class building in an A class neighborhood means it’s a terrible building in a great neighborhood -- I’m fine buying that because, again, you can change the building but you can’t change the neighborhood.</a:t>
            </a:r>
            <a:endParaRPr b="0" i="0" sz="1200" u="none" cap="none" strike="noStrike">
              <a:solidFill>
                <a:schemeClr val="dk1"/>
              </a:solidFill>
              <a:latin typeface="Calibri"/>
              <a:ea typeface="Calibri"/>
              <a:cs typeface="Calibri"/>
              <a:sym typeface="Calibri"/>
            </a:endParaRPr>
          </a:p>
          <a:p>
            <a:pPr indent="-298450" lvl="0" marL="457200" marR="0" rtl="0" algn="l">
              <a:spcBef>
                <a:spcPts val="0"/>
              </a:spcBef>
              <a:spcAft>
                <a:spcPts val="0"/>
              </a:spcAft>
              <a:buClr>
                <a:schemeClr val="dk1"/>
              </a:buClr>
              <a:buSzPts val="1100"/>
              <a:buFont typeface="Calibri"/>
              <a:buChar char="-"/>
            </a:pPr>
            <a:r>
              <a:rPr b="0" i="0" lang="en" sz="1200" u="none" cap="none" strike="noStrike">
                <a:solidFill>
                  <a:schemeClr val="dk1"/>
                </a:solidFill>
                <a:latin typeface="Calibri"/>
                <a:ea typeface="Calibri"/>
                <a:cs typeface="Calibri"/>
                <a:sym typeface="Calibri"/>
              </a:rPr>
              <a:t>You can make a D class building an A class building</a:t>
            </a:r>
            <a:endParaRPr b="0" i="0" sz="1200" u="none" cap="none" strike="noStrike">
              <a:solidFill>
                <a:schemeClr val="dk1"/>
              </a:solidFill>
              <a:latin typeface="Calibri"/>
              <a:ea typeface="Calibri"/>
              <a:cs typeface="Calibri"/>
              <a:sym typeface="Calibri"/>
            </a:endParaRPr>
          </a:p>
          <a:p>
            <a:pPr indent="-298450" lvl="0" marL="457200" marR="0" rtl="0" algn="l">
              <a:spcBef>
                <a:spcPts val="0"/>
              </a:spcBef>
              <a:spcAft>
                <a:spcPts val="0"/>
              </a:spcAft>
              <a:buClr>
                <a:schemeClr val="dk1"/>
              </a:buClr>
              <a:buSzPts val="1100"/>
              <a:buFont typeface="Calibri"/>
              <a:buChar char="-"/>
            </a:pPr>
            <a:r>
              <a:rPr b="0" i="0" lang="en" sz="1200" u="none" cap="none" strike="noStrike">
                <a:solidFill>
                  <a:schemeClr val="dk1"/>
                </a:solidFill>
                <a:latin typeface="Calibri"/>
                <a:ea typeface="Calibri"/>
                <a:cs typeface="Calibri"/>
                <a:sym typeface="Calibri"/>
              </a:rPr>
              <a:t>Don’t worry about what the buildings look like -- just look for good neighborhoods </a:t>
            </a:r>
            <a:endParaRPr b="0" i="0" sz="1200" u="none" cap="none" strike="noStrike">
              <a:solidFill>
                <a:schemeClr val="dk1"/>
              </a:solidFill>
              <a:latin typeface="Calibri"/>
              <a:ea typeface="Calibri"/>
              <a:cs typeface="Calibri"/>
              <a:sym typeface="Calibri"/>
            </a:endParaRPr>
          </a:p>
          <a:p>
            <a:pPr indent="-298450" lvl="0" marL="457200" marR="0" rtl="0" algn="l">
              <a:spcBef>
                <a:spcPts val="0"/>
              </a:spcBef>
              <a:spcAft>
                <a:spcPts val="0"/>
              </a:spcAft>
              <a:buClr>
                <a:schemeClr val="dk1"/>
              </a:buClr>
              <a:buSzPts val="1100"/>
              <a:buFont typeface="Calibri"/>
              <a:buChar char="-"/>
            </a:pPr>
            <a:r>
              <a:rPr b="0" i="0" lang="en" sz="1200" u="none" cap="none" strike="noStrike">
                <a:solidFill>
                  <a:schemeClr val="dk1"/>
                </a:solidFill>
                <a:latin typeface="Calibri"/>
                <a:ea typeface="Calibri"/>
                <a:cs typeface="Calibri"/>
                <a:sym typeface="Calibri"/>
              </a:rPr>
              <a:t>Distressed properties with bad management/distressed properties in general are fine options </a:t>
            </a:r>
            <a:endParaRPr b="0" i="0" sz="1200" u="none" cap="none" strike="noStrike">
              <a:solidFill>
                <a:schemeClr val="dk1"/>
              </a:solidFill>
              <a:latin typeface="Calibri"/>
              <a:ea typeface="Calibri"/>
              <a:cs typeface="Calibri"/>
              <a:sym typeface="Calibri"/>
            </a:endParaRPr>
          </a:p>
          <a:p>
            <a:pPr indent="-298450" lvl="0" marL="457200" marR="0" rtl="0" algn="l">
              <a:spcBef>
                <a:spcPts val="0"/>
              </a:spcBef>
              <a:spcAft>
                <a:spcPts val="0"/>
              </a:spcAft>
              <a:buClr>
                <a:schemeClr val="dk1"/>
              </a:buClr>
              <a:buSzPts val="1100"/>
              <a:buFont typeface="Calibri"/>
              <a:buChar char="-"/>
            </a:pPr>
            <a:r>
              <a:rPr b="0" i="0" lang="en" sz="1200" u="none" cap="none" strike="noStrike">
                <a:solidFill>
                  <a:schemeClr val="dk1"/>
                </a:solidFill>
                <a:latin typeface="Calibri"/>
                <a:ea typeface="Calibri"/>
                <a:cs typeface="Calibri"/>
                <a:sym typeface="Calibri"/>
              </a:rPr>
              <a:t>Look for an industrial anchor</a:t>
            </a:r>
            <a:endParaRPr b="0" i="0" sz="1200" u="none" cap="none" strike="noStrike">
              <a:solidFill>
                <a:schemeClr val="dk1"/>
              </a:solidFill>
              <a:latin typeface="Calibri"/>
              <a:ea typeface="Calibri"/>
              <a:cs typeface="Calibri"/>
              <a:sym typeface="Calibri"/>
            </a:endParaRPr>
          </a:p>
          <a:p>
            <a:pPr indent="-298450" lvl="1" marL="914400" marR="0" rtl="0" algn="l">
              <a:spcBef>
                <a:spcPts val="0"/>
              </a:spcBef>
              <a:spcAft>
                <a:spcPts val="0"/>
              </a:spcAft>
              <a:buClr>
                <a:schemeClr val="dk1"/>
              </a:buClr>
              <a:buSzPts val="1100"/>
              <a:buFont typeface="Calibri"/>
              <a:buChar char="-"/>
            </a:pPr>
            <a:r>
              <a:rPr b="0" i="0" lang="en" sz="1200" u="none" cap="none" strike="noStrike">
                <a:solidFill>
                  <a:schemeClr val="dk1"/>
                </a:solidFill>
                <a:latin typeface="Calibri"/>
                <a:ea typeface="Calibri"/>
                <a:cs typeface="Calibri"/>
                <a:sym typeface="Calibri"/>
              </a:rPr>
              <a:t>Hospital</a:t>
            </a:r>
            <a:endParaRPr b="0" i="0" sz="1200" u="none" cap="none" strike="noStrike">
              <a:solidFill>
                <a:schemeClr val="dk1"/>
              </a:solidFill>
              <a:latin typeface="Calibri"/>
              <a:ea typeface="Calibri"/>
              <a:cs typeface="Calibri"/>
              <a:sym typeface="Calibri"/>
            </a:endParaRPr>
          </a:p>
          <a:p>
            <a:pPr indent="-298450" lvl="1" marL="914400" marR="0" rtl="0" algn="l">
              <a:spcBef>
                <a:spcPts val="0"/>
              </a:spcBef>
              <a:spcAft>
                <a:spcPts val="0"/>
              </a:spcAft>
              <a:buClr>
                <a:schemeClr val="dk1"/>
              </a:buClr>
              <a:buSzPts val="1100"/>
              <a:buFont typeface="Calibri"/>
              <a:buChar char="-"/>
            </a:pPr>
            <a:r>
              <a:rPr b="0" i="0" lang="en" sz="1200" u="none" cap="none" strike="noStrike">
                <a:solidFill>
                  <a:schemeClr val="dk1"/>
                </a:solidFill>
                <a:latin typeface="Calibri"/>
                <a:ea typeface="Calibri"/>
                <a:cs typeface="Calibri"/>
                <a:sym typeface="Calibri"/>
              </a:rPr>
              <a:t>Big business</a:t>
            </a:r>
            <a:endParaRPr b="0" i="0" sz="1200" u="none" cap="none" strike="noStrike">
              <a:solidFill>
                <a:schemeClr val="dk1"/>
              </a:solidFill>
              <a:latin typeface="Calibri"/>
              <a:ea typeface="Calibri"/>
              <a:cs typeface="Calibri"/>
              <a:sym typeface="Calibri"/>
            </a:endParaRPr>
          </a:p>
          <a:p>
            <a:pPr indent="-298450" lvl="1" marL="914400" marR="0" rtl="0" algn="l">
              <a:spcBef>
                <a:spcPts val="0"/>
              </a:spcBef>
              <a:spcAft>
                <a:spcPts val="0"/>
              </a:spcAft>
              <a:buClr>
                <a:schemeClr val="dk1"/>
              </a:buClr>
              <a:buSzPts val="1100"/>
              <a:buFont typeface="Calibri"/>
              <a:buChar char="-"/>
            </a:pPr>
            <a:r>
              <a:rPr b="0" i="0" lang="en" sz="1200" u="none" cap="none" strike="noStrike">
                <a:solidFill>
                  <a:schemeClr val="dk1"/>
                </a:solidFill>
                <a:latin typeface="Calibri"/>
                <a:ea typeface="Calibri"/>
                <a:cs typeface="Calibri"/>
                <a:sym typeface="Calibri"/>
              </a:rPr>
              <a:t>Mall</a:t>
            </a:r>
            <a:endParaRPr b="0" i="0" sz="1200" u="none" cap="none" strike="noStrike">
              <a:solidFill>
                <a:schemeClr val="dk1"/>
              </a:solidFill>
              <a:latin typeface="Calibri"/>
              <a:ea typeface="Calibri"/>
              <a:cs typeface="Calibri"/>
              <a:sym typeface="Calibri"/>
            </a:endParaRPr>
          </a:p>
          <a:p>
            <a:pPr indent="-298450" lvl="1" marL="914400" marR="0" rtl="0" algn="l">
              <a:spcBef>
                <a:spcPts val="0"/>
              </a:spcBef>
              <a:spcAft>
                <a:spcPts val="0"/>
              </a:spcAft>
              <a:buClr>
                <a:schemeClr val="dk1"/>
              </a:buClr>
              <a:buSzPts val="1100"/>
              <a:buFont typeface="Calibri"/>
              <a:buChar char="-"/>
            </a:pPr>
            <a:r>
              <a:rPr b="0" i="0" lang="en" sz="1200" u="none" cap="none" strike="noStrike">
                <a:solidFill>
                  <a:schemeClr val="dk1"/>
                </a:solidFill>
                <a:latin typeface="Calibri"/>
                <a:ea typeface="Calibri"/>
                <a:cs typeface="Calibri"/>
                <a:sym typeface="Calibri"/>
              </a:rPr>
              <a:t>Industrial plant</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Google Shape;143;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4" name="Google Shape;144;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200"/>
              <a:buFont typeface="Calibri"/>
              <a:buNone/>
            </a:pPr>
            <a:r>
              <a:rPr b="0" i="0" lang="en" sz="1200" u="none" cap="none" strike="noStrike">
                <a:solidFill>
                  <a:schemeClr val="dk1"/>
                </a:solidFill>
                <a:latin typeface="Calibri"/>
                <a:ea typeface="Calibri"/>
                <a:cs typeface="Calibri"/>
                <a:sym typeface="Calibri"/>
              </a:rPr>
              <a:t>Think about it. If it’s a single-family property, you’re dealing with a single rental income and a simple profit and loss or income statement</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200"/>
              <a:buFont typeface="Calibri"/>
              <a:buNone/>
            </a:pPr>
            <a:r>
              <a:rPr b="0" i="0" lang="en" sz="1200" u="none" cap="none" strike="noStrike">
                <a:solidFill>
                  <a:schemeClr val="dk1"/>
                </a:solidFill>
                <a:latin typeface="Calibri"/>
                <a:ea typeface="Calibri"/>
                <a:cs typeface="Calibri"/>
                <a:sym typeface="Calibri"/>
              </a:rPr>
              <a:t>It’s income minus expenses and you’ve got the net.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rPr b="0" i="0" lang="en" sz="1200" u="none" cap="none" strike="noStrike">
                <a:solidFill>
                  <a:schemeClr val="dk1"/>
                </a:solidFill>
                <a:latin typeface="Calibri"/>
                <a:ea typeface="Calibri"/>
                <a:cs typeface="Calibri"/>
                <a:sym typeface="Calibri"/>
              </a:rPr>
              <a:t>It’s the same with commercial investing.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t/>
            </a:r>
            <a:endParaRPr b="0" i="0" sz="1200" u="none" cap="none" strike="noStrike">
              <a:solidFill>
                <a:schemeClr val="dk1"/>
              </a:solidFill>
              <a:latin typeface="Calibri"/>
              <a:ea typeface="Calibri"/>
              <a:cs typeface="Calibri"/>
              <a:sym typeface="Calibri"/>
            </a:endParaRPr>
          </a:p>
          <a:p>
            <a:pPr indent="-298450" lvl="0" marL="457200" marR="0" rtl="0" algn="l">
              <a:spcBef>
                <a:spcPts val="0"/>
              </a:spcBef>
              <a:spcAft>
                <a:spcPts val="0"/>
              </a:spcAft>
              <a:buClr>
                <a:schemeClr val="dk1"/>
              </a:buClr>
              <a:buSzPts val="1100"/>
              <a:buFont typeface="Calibri"/>
              <a:buChar char="-"/>
            </a:pPr>
            <a:r>
              <a:rPr b="0" i="0" lang="en" sz="1200" u="none" cap="none" strike="noStrike">
                <a:solidFill>
                  <a:schemeClr val="dk1"/>
                </a:solidFill>
                <a:latin typeface="Calibri"/>
                <a:ea typeface="Calibri"/>
                <a:cs typeface="Calibri"/>
                <a:sym typeface="Calibri"/>
              </a:rPr>
              <a:t>Look at the total potential -- rent plus any other potential income from tenants (parking, laundry rooms, even renting tower space to cell phone companies) </a:t>
            </a:r>
            <a:endParaRPr b="0" i="0" sz="1200" u="none" cap="none" strike="noStrike">
              <a:solidFill>
                <a:schemeClr val="dk1"/>
              </a:solidFill>
              <a:latin typeface="Calibri"/>
              <a:ea typeface="Calibri"/>
              <a:cs typeface="Calibri"/>
              <a:sym typeface="Calibri"/>
            </a:endParaRPr>
          </a:p>
          <a:p>
            <a:pPr indent="-298450" lvl="0" marL="457200" marR="0" rtl="0" algn="l">
              <a:spcBef>
                <a:spcPts val="0"/>
              </a:spcBef>
              <a:spcAft>
                <a:spcPts val="0"/>
              </a:spcAft>
              <a:buClr>
                <a:schemeClr val="dk1"/>
              </a:buClr>
              <a:buSzPts val="1100"/>
              <a:buFont typeface="Calibri"/>
              <a:buChar char="-"/>
            </a:pPr>
            <a:r>
              <a:rPr b="0" i="0" lang="en" sz="1200" u="none" cap="none" strike="noStrike">
                <a:solidFill>
                  <a:schemeClr val="dk1"/>
                </a:solidFill>
                <a:latin typeface="Calibri"/>
                <a:ea typeface="Calibri"/>
                <a:cs typeface="Calibri"/>
                <a:sym typeface="Calibri"/>
              </a:rPr>
              <a:t>Look at expenses. While there are more, they aren’t that different than residential real estate:</a:t>
            </a:r>
            <a:endParaRPr b="0" i="0" sz="1200" u="none" cap="none" strike="noStrike">
              <a:solidFill>
                <a:schemeClr val="dk1"/>
              </a:solidFill>
              <a:latin typeface="Calibri"/>
              <a:ea typeface="Calibri"/>
              <a:cs typeface="Calibri"/>
              <a:sym typeface="Calibri"/>
            </a:endParaRPr>
          </a:p>
          <a:p>
            <a:pPr indent="-298450" lvl="1" marL="914400" marR="0" rtl="0" algn="l">
              <a:spcBef>
                <a:spcPts val="0"/>
              </a:spcBef>
              <a:spcAft>
                <a:spcPts val="0"/>
              </a:spcAft>
              <a:buClr>
                <a:schemeClr val="dk1"/>
              </a:buClr>
              <a:buSzPts val="1100"/>
              <a:buFont typeface="Calibri"/>
              <a:buChar char="-"/>
            </a:pPr>
            <a:r>
              <a:rPr b="0" i="0" lang="en" sz="1200" u="none" cap="none" strike="noStrike">
                <a:solidFill>
                  <a:schemeClr val="dk1"/>
                </a:solidFill>
                <a:latin typeface="Calibri"/>
                <a:ea typeface="Calibri"/>
                <a:cs typeface="Calibri"/>
                <a:sym typeface="Calibri"/>
              </a:rPr>
              <a:t>Property taxes </a:t>
            </a:r>
            <a:endParaRPr b="0" i="0" sz="1200" u="none" cap="none" strike="noStrike">
              <a:solidFill>
                <a:schemeClr val="dk1"/>
              </a:solidFill>
              <a:latin typeface="Calibri"/>
              <a:ea typeface="Calibri"/>
              <a:cs typeface="Calibri"/>
              <a:sym typeface="Calibri"/>
            </a:endParaRPr>
          </a:p>
          <a:p>
            <a:pPr indent="-298450" lvl="1" marL="914400" marR="0" rtl="0" algn="l">
              <a:spcBef>
                <a:spcPts val="0"/>
              </a:spcBef>
              <a:spcAft>
                <a:spcPts val="0"/>
              </a:spcAft>
              <a:buClr>
                <a:schemeClr val="dk1"/>
              </a:buClr>
              <a:buSzPts val="1100"/>
              <a:buFont typeface="Calibri"/>
              <a:buChar char="-"/>
            </a:pPr>
            <a:r>
              <a:rPr b="0" i="0" lang="en" sz="1200" u="none" cap="none" strike="noStrike">
                <a:solidFill>
                  <a:schemeClr val="dk1"/>
                </a:solidFill>
                <a:latin typeface="Calibri"/>
                <a:ea typeface="Calibri"/>
                <a:cs typeface="Calibri"/>
                <a:sym typeface="Calibri"/>
              </a:rPr>
              <a:t>Insurance</a:t>
            </a:r>
            <a:endParaRPr b="0" i="0" sz="1200" u="none" cap="none" strike="noStrike">
              <a:solidFill>
                <a:schemeClr val="dk1"/>
              </a:solidFill>
              <a:latin typeface="Calibri"/>
              <a:ea typeface="Calibri"/>
              <a:cs typeface="Calibri"/>
              <a:sym typeface="Calibri"/>
            </a:endParaRPr>
          </a:p>
          <a:p>
            <a:pPr indent="-298450" lvl="1" marL="914400" marR="0" rtl="0" algn="l">
              <a:spcBef>
                <a:spcPts val="0"/>
              </a:spcBef>
              <a:spcAft>
                <a:spcPts val="0"/>
              </a:spcAft>
              <a:buClr>
                <a:schemeClr val="dk1"/>
              </a:buClr>
              <a:buSzPts val="1100"/>
              <a:buFont typeface="Calibri"/>
              <a:buChar char="-"/>
            </a:pPr>
            <a:r>
              <a:rPr b="0" i="0" lang="en" sz="1200" u="none" cap="none" strike="noStrike">
                <a:solidFill>
                  <a:schemeClr val="dk1"/>
                </a:solidFill>
                <a:latin typeface="Calibri"/>
                <a:ea typeface="Calibri"/>
                <a:cs typeface="Calibri"/>
                <a:sym typeface="Calibri"/>
              </a:rPr>
              <a:t>Utilities </a:t>
            </a:r>
            <a:endParaRPr b="0" i="0" sz="1200" u="none" cap="none" strike="noStrike">
              <a:solidFill>
                <a:schemeClr val="dk1"/>
              </a:solidFill>
              <a:latin typeface="Calibri"/>
              <a:ea typeface="Calibri"/>
              <a:cs typeface="Calibri"/>
              <a:sym typeface="Calibri"/>
            </a:endParaRPr>
          </a:p>
          <a:p>
            <a:pPr indent="-298450" lvl="1" marL="914400" marR="0" rtl="0" algn="l">
              <a:spcBef>
                <a:spcPts val="0"/>
              </a:spcBef>
              <a:spcAft>
                <a:spcPts val="0"/>
              </a:spcAft>
              <a:buClr>
                <a:schemeClr val="dk1"/>
              </a:buClr>
              <a:buSzPts val="1100"/>
              <a:buFont typeface="Calibri"/>
              <a:buChar char="-"/>
            </a:pPr>
            <a:r>
              <a:rPr b="0" i="0" lang="en" sz="1200" u="none" cap="none" strike="noStrike">
                <a:solidFill>
                  <a:schemeClr val="dk1"/>
                </a:solidFill>
                <a:latin typeface="Calibri"/>
                <a:ea typeface="Calibri"/>
                <a:cs typeface="Calibri"/>
                <a:sym typeface="Calibri"/>
              </a:rPr>
              <a:t>Maintenance</a:t>
            </a:r>
            <a:endParaRPr b="0" i="0" sz="1200" u="none" cap="none" strike="noStrike">
              <a:solidFill>
                <a:schemeClr val="dk1"/>
              </a:solidFill>
              <a:latin typeface="Calibri"/>
              <a:ea typeface="Calibri"/>
              <a:cs typeface="Calibri"/>
              <a:sym typeface="Calibri"/>
            </a:endParaRPr>
          </a:p>
          <a:p>
            <a:pPr indent="-298450" lvl="1" marL="914400" marR="0" rtl="0" algn="l">
              <a:spcBef>
                <a:spcPts val="0"/>
              </a:spcBef>
              <a:spcAft>
                <a:spcPts val="0"/>
              </a:spcAft>
              <a:buClr>
                <a:schemeClr val="dk1"/>
              </a:buClr>
              <a:buSzPts val="1100"/>
              <a:buFont typeface="Calibri"/>
              <a:buChar char="-"/>
            </a:pPr>
            <a:r>
              <a:rPr b="0" i="0" lang="en" sz="1200" u="none" cap="none" strike="noStrike">
                <a:solidFill>
                  <a:schemeClr val="dk1"/>
                </a:solidFill>
                <a:latin typeface="Calibri"/>
                <a:ea typeface="Calibri"/>
                <a:cs typeface="Calibri"/>
                <a:sym typeface="Calibri"/>
              </a:rPr>
              <a:t>Property management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Google Shape;153;g43648670af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4" name="Google Shape;154;g43648670af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200"/>
              <a:buFont typeface="Calibri"/>
              <a:buNone/>
            </a:pPr>
            <a:r>
              <a:rPr b="0" i="0" lang="en" sz="1200" u="none" cap="none" strike="noStrike">
                <a:solidFill>
                  <a:schemeClr val="dk1"/>
                </a:solidFill>
                <a:latin typeface="Calibri"/>
                <a:ea typeface="Calibri"/>
                <a:cs typeface="Calibri"/>
                <a:sym typeface="Calibri"/>
              </a:rPr>
              <a:t>When we look for properties, we’re looking for:</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a:p>
            <a:pPr indent="-298450" lvl="0" marL="457200" marR="0" rtl="0" algn="l">
              <a:spcBef>
                <a:spcPts val="0"/>
              </a:spcBef>
              <a:spcAft>
                <a:spcPts val="0"/>
              </a:spcAft>
              <a:buClr>
                <a:schemeClr val="dk1"/>
              </a:buClr>
              <a:buSzPts val="1100"/>
              <a:buFont typeface="Calibri"/>
              <a:buChar char="-"/>
            </a:pPr>
            <a:r>
              <a:rPr b="0" i="0" lang="en" sz="1200" u="none" cap="none" strike="noStrike">
                <a:solidFill>
                  <a:schemeClr val="dk1"/>
                </a:solidFill>
                <a:latin typeface="Calibri"/>
                <a:ea typeface="Calibri"/>
                <a:cs typeface="Calibri"/>
                <a:sym typeface="Calibri"/>
              </a:rPr>
              <a:t>A or B neighborhoods -- good, comfortable, safe neighborhoods</a:t>
            </a:r>
            <a:endParaRPr b="0" i="0" sz="1200" u="none" cap="none" strike="noStrike">
              <a:solidFill>
                <a:schemeClr val="dk1"/>
              </a:solidFill>
              <a:latin typeface="Calibri"/>
              <a:ea typeface="Calibri"/>
              <a:cs typeface="Calibri"/>
              <a:sym typeface="Calibri"/>
            </a:endParaRPr>
          </a:p>
          <a:p>
            <a:pPr indent="-298450" lvl="0" marL="457200" marR="0" rtl="0" algn="l">
              <a:spcBef>
                <a:spcPts val="0"/>
              </a:spcBef>
              <a:spcAft>
                <a:spcPts val="0"/>
              </a:spcAft>
              <a:buClr>
                <a:schemeClr val="dk1"/>
              </a:buClr>
              <a:buSzPts val="1100"/>
              <a:buFont typeface="Calibri"/>
              <a:buChar char="-"/>
            </a:pPr>
            <a:r>
              <a:rPr b="0" i="0" lang="en" sz="1200" u="none" cap="none" strike="noStrike">
                <a:solidFill>
                  <a:schemeClr val="dk1"/>
                </a:solidFill>
                <a:latin typeface="Calibri"/>
                <a:ea typeface="Calibri"/>
                <a:cs typeface="Calibri"/>
                <a:sym typeface="Calibri"/>
              </a:rPr>
              <a:t>ANY building rating -- we can make anything an A building as long as the numbers work</a:t>
            </a:r>
            <a:endParaRPr b="0" i="0" sz="1200" u="none" cap="none" strike="noStrike">
              <a:solidFill>
                <a:schemeClr val="dk1"/>
              </a:solidFill>
              <a:latin typeface="Calibri"/>
              <a:ea typeface="Calibri"/>
              <a:cs typeface="Calibri"/>
              <a:sym typeface="Calibri"/>
            </a:endParaRPr>
          </a:p>
          <a:p>
            <a:pPr indent="-298450" lvl="0" marL="457200" marR="0" rtl="0" algn="l">
              <a:spcBef>
                <a:spcPts val="0"/>
              </a:spcBef>
              <a:spcAft>
                <a:spcPts val="0"/>
              </a:spcAft>
              <a:buClr>
                <a:schemeClr val="dk1"/>
              </a:buClr>
              <a:buSzPts val="1100"/>
              <a:buFont typeface="Calibri"/>
              <a:buChar char="-"/>
            </a:pPr>
            <a:r>
              <a:rPr b="0" i="0" lang="en" sz="1200" u="none" cap="none" strike="noStrike">
                <a:solidFill>
                  <a:schemeClr val="dk1"/>
                </a:solidFill>
                <a:latin typeface="Calibri"/>
                <a:ea typeface="Calibri"/>
                <a:cs typeface="Calibri"/>
                <a:sym typeface="Calibri"/>
              </a:rPr>
              <a:t>Need to feel safe and comfortable in the neighborhood</a:t>
            </a:r>
            <a:endParaRPr b="0" i="0" sz="1200" u="none" cap="none" strike="noStrike">
              <a:solidFill>
                <a:schemeClr val="dk1"/>
              </a:solidFill>
              <a:latin typeface="Calibri"/>
              <a:ea typeface="Calibri"/>
              <a:cs typeface="Calibri"/>
              <a:sym typeface="Calibri"/>
            </a:endParaRPr>
          </a:p>
          <a:p>
            <a:pPr indent="-298450" lvl="0" marL="457200" marR="0" rtl="0" algn="l">
              <a:spcBef>
                <a:spcPts val="0"/>
              </a:spcBef>
              <a:spcAft>
                <a:spcPts val="0"/>
              </a:spcAft>
              <a:buClr>
                <a:schemeClr val="dk1"/>
              </a:buClr>
              <a:buSzPts val="1100"/>
              <a:buFont typeface="Calibri"/>
              <a:buChar char="-"/>
            </a:pPr>
            <a:r>
              <a:rPr b="0" i="0" lang="en" sz="1200" u="none" cap="none" strike="noStrike">
                <a:solidFill>
                  <a:schemeClr val="dk1"/>
                </a:solidFill>
                <a:latin typeface="Calibri"/>
                <a:ea typeface="Calibri"/>
                <a:cs typeface="Calibri"/>
                <a:sym typeface="Calibri"/>
              </a:rPr>
              <a:t>You also want a big industrial anchor in the area:</a:t>
            </a:r>
            <a:endParaRPr b="0" i="0" sz="1200" u="none" cap="none" strike="noStrike">
              <a:solidFill>
                <a:schemeClr val="dk1"/>
              </a:solidFill>
              <a:latin typeface="Calibri"/>
              <a:ea typeface="Calibri"/>
              <a:cs typeface="Calibri"/>
              <a:sym typeface="Calibri"/>
            </a:endParaRPr>
          </a:p>
          <a:p>
            <a:pPr indent="-298450" lvl="1" marL="914400" marR="0" rtl="0" algn="l">
              <a:spcBef>
                <a:spcPts val="0"/>
              </a:spcBef>
              <a:spcAft>
                <a:spcPts val="0"/>
              </a:spcAft>
              <a:buClr>
                <a:schemeClr val="dk1"/>
              </a:buClr>
              <a:buSzPts val="1100"/>
              <a:buFont typeface="Calibri"/>
              <a:buChar char="-"/>
            </a:pPr>
            <a:r>
              <a:rPr b="0" i="0" lang="en" sz="1200" u="none" cap="none" strike="noStrike">
                <a:solidFill>
                  <a:schemeClr val="dk1"/>
                </a:solidFill>
                <a:latin typeface="Calibri"/>
                <a:ea typeface="Calibri"/>
                <a:cs typeface="Calibri"/>
                <a:sym typeface="Calibri"/>
              </a:rPr>
              <a:t>School</a:t>
            </a:r>
            <a:endParaRPr b="0" i="0" sz="1200" u="none" cap="none" strike="noStrike">
              <a:solidFill>
                <a:schemeClr val="dk1"/>
              </a:solidFill>
              <a:latin typeface="Calibri"/>
              <a:ea typeface="Calibri"/>
              <a:cs typeface="Calibri"/>
              <a:sym typeface="Calibri"/>
            </a:endParaRPr>
          </a:p>
          <a:p>
            <a:pPr indent="-298450" lvl="1" marL="914400" marR="0" rtl="0" algn="l">
              <a:spcBef>
                <a:spcPts val="0"/>
              </a:spcBef>
              <a:spcAft>
                <a:spcPts val="0"/>
              </a:spcAft>
              <a:buClr>
                <a:schemeClr val="dk1"/>
              </a:buClr>
              <a:buSzPts val="1100"/>
              <a:buFont typeface="Calibri"/>
              <a:buChar char="-"/>
            </a:pPr>
            <a:r>
              <a:rPr b="0" i="0" lang="en" sz="1200" u="none" cap="none" strike="noStrike">
                <a:solidFill>
                  <a:schemeClr val="dk1"/>
                </a:solidFill>
                <a:latin typeface="Calibri"/>
                <a:ea typeface="Calibri"/>
                <a:cs typeface="Calibri"/>
                <a:sym typeface="Calibri"/>
              </a:rPr>
              <a:t>Military base </a:t>
            </a:r>
            <a:endParaRPr b="0" i="0" sz="1200" u="none" cap="none" strike="noStrike">
              <a:solidFill>
                <a:schemeClr val="dk1"/>
              </a:solidFill>
              <a:latin typeface="Calibri"/>
              <a:ea typeface="Calibri"/>
              <a:cs typeface="Calibri"/>
              <a:sym typeface="Calibri"/>
            </a:endParaRPr>
          </a:p>
          <a:p>
            <a:pPr indent="-298450" lvl="1" marL="914400" marR="0" rtl="0" algn="l">
              <a:spcBef>
                <a:spcPts val="0"/>
              </a:spcBef>
              <a:spcAft>
                <a:spcPts val="0"/>
              </a:spcAft>
              <a:buClr>
                <a:schemeClr val="dk1"/>
              </a:buClr>
              <a:buSzPts val="1100"/>
              <a:buFont typeface="Calibri"/>
              <a:buChar char="-"/>
            </a:pPr>
            <a:r>
              <a:rPr b="0" i="0" lang="en" sz="1200" u="none" cap="none" strike="noStrike">
                <a:solidFill>
                  <a:schemeClr val="dk1"/>
                </a:solidFill>
                <a:latin typeface="Calibri"/>
                <a:ea typeface="Calibri"/>
                <a:cs typeface="Calibri"/>
                <a:sym typeface="Calibri"/>
              </a:rPr>
              <a:t>Hospital </a:t>
            </a:r>
            <a:endParaRPr b="0" i="0" sz="1200" u="none" cap="none" strike="noStrike">
              <a:solidFill>
                <a:schemeClr val="dk1"/>
              </a:solidFill>
              <a:latin typeface="Calibri"/>
              <a:ea typeface="Calibri"/>
              <a:cs typeface="Calibri"/>
              <a:sym typeface="Calibri"/>
            </a:endParaRPr>
          </a:p>
          <a:p>
            <a:pPr indent="-298450" lvl="1" marL="914400" marR="0" rtl="0" algn="l">
              <a:spcBef>
                <a:spcPts val="0"/>
              </a:spcBef>
              <a:spcAft>
                <a:spcPts val="0"/>
              </a:spcAft>
              <a:buClr>
                <a:schemeClr val="dk1"/>
              </a:buClr>
              <a:buSzPts val="1100"/>
              <a:buFont typeface="Calibri"/>
              <a:buChar char="-"/>
            </a:pPr>
            <a:r>
              <a:rPr b="0" i="0" lang="en" sz="1200" u="none" cap="none" strike="noStrike">
                <a:solidFill>
                  <a:schemeClr val="dk1"/>
                </a:solidFill>
                <a:latin typeface="Calibri"/>
                <a:ea typeface="Calibri"/>
                <a:cs typeface="Calibri"/>
                <a:sym typeface="Calibri"/>
              </a:rPr>
              <a:t>Big business -- Volvo plant, Boeing plant, Kelloggs plant; these stabilize the economy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t/>
            </a:r>
            <a:endParaRPr b="0" i="0" sz="1200" u="none" cap="none" strike="noStrike">
              <a:solidFill>
                <a:schemeClr val="dk1"/>
              </a:solidFill>
              <a:latin typeface="Calibri"/>
              <a:ea typeface="Calibri"/>
              <a:cs typeface="Calibri"/>
              <a:sym typeface="Calibri"/>
            </a:endParaRPr>
          </a:p>
          <a:p>
            <a:pPr indent="-298450" lvl="0" marL="457200" marR="0" rtl="0" algn="l">
              <a:spcBef>
                <a:spcPts val="0"/>
              </a:spcBef>
              <a:spcAft>
                <a:spcPts val="0"/>
              </a:spcAft>
              <a:buClr>
                <a:schemeClr val="dk1"/>
              </a:buClr>
              <a:buSzPts val="1100"/>
              <a:buFont typeface="Calibri"/>
              <a:buChar char="-"/>
            </a:pPr>
            <a:r>
              <a:rPr b="0" i="0" lang="en" sz="1200" u="none" cap="none" strike="noStrike">
                <a:solidFill>
                  <a:schemeClr val="dk1"/>
                </a:solidFill>
                <a:latin typeface="Calibri"/>
                <a:ea typeface="Calibri"/>
                <a:cs typeface="Calibri"/>
                <a:sym typeface="Calibri"/>
              </a:rPr>
              <a:t>A or B class areas </a:t>
            </a:r>
            <a:endParaRPr b="0" i="0" sz="1200" u="none" cap="none" strike="noStrike">
              <a:solidFill>
                <a:schemeClr val="dk1"/>
              </a:solidFill>
              <a:latin typeface="Calibri"/>
              <a:ea typeface="Calibri"/>
              <a:cs typeface="Calibri"/>
              <a:sym typeface="Calibri"/>
            </a:endParaRPr>
          </a:p>
          <a:p>
            <a:pPr indent="-298450" lvl="0" marL="457200" marR="0" rtl="0" algn="l">
              <a:spcBef>
                <a:spcPts val="0"/>
              </a:spcBef>
              <a:spcAft>
                <a:spcPts val="0"/>
              </a:spcAft>
              <a:buClr>
                <a:schemeClr val="dk1"/>
              </a:buClr>
              <a:buSzPts val="1100"/>
              <a:buFont typeface="Calibri"/>
              <a:buChar char="-"/>
            </a:pPr>
            <a:r>
              <a:rPr b="0" i="0" lang="en" sz="1200" u="none" cap="none" strike="noStrike">
                <a:solidFill>
                  <a:schemeClr val="dk1"/>
                </a:solidFill>
                <a:latin typeface="Calibri"/>
                <a:ea typeface="Calibri"/>
                <a:cs typeface="Calibri"/>
                <a:sym typeface="Calibri"/>
              </a:rPr>
              <a:t>A D class building in an A class neighborhood means it’s a terrible building in a great neighborhood -- I’m fine buying that because, again, you can change the building but you can’t change the neighborhood.</a:t>
            </a:r>
            <a:endParaRPr b="0" i="0" sz="1200" u="none" cap="none" strike="noStrike">
              <a:solidFill>
                <a:schemeClr val="dk1"/>
              </a:solidFill>
              <a:latin typeface="Calibri"/>
              <a:ea typeface="Calibri"/>
              <a:cs typeface="Calibri"/>
              <a:sym typeface="Calibri"/>
            </a:endParaRPr>
          </a:p>
          <a:p>
            <a:pPr indent="-298450" lvl="0" marL="457200" marR="0" rtl="0" algn="l">
              <a:spcBef>
                <a:spcPts val="0"/>
              </a:spcBef>
              <a:spcAft>
                <a:spcPts val="0"/>
              </a:spcAft>
              <a:buClr>
                <a:schemeClr val="dk1"/>
              </a:buClr>
              <a:buSzPts val="1100"/>
              <a:buFont typeface="Calibri"/>
              <a:buChar char="-"/>
            </a:pPr>
            <a:r>
              <a:rPr b="0" i="0" lang="en" sz="1200" u="none" cap="none" strike="noStrike">
                <a:solidFill>
                  <a:schemeClr val="dk1"/>
                </a:solidFill>
                <a:latin typeface="Calibri"/>
                <a:ea typeface="Calibri"/>
                <a:cs typeface="Calibri"/>
                <a:sym typeface="Calibri"/>
              </a:rPr>
              <a:t>You can make a D class building an A class building</a:t>
            </a:r>
            <a:endParaRPr b="0" i="0" sz="1200" u="none" cap="none" strike="noStrike">
              <a:solidFill>
                <a:schemeClr val="dk1"/>
              </a:solidFill>
              <a:latin typeface="Calibri"/>
              <a:ea typeface="Calibri"/>
              <a:cs typeface="Calibri"/>
              <a:sym typeface="Calibri"/>
            </a:endParaRPr>
          </a:p>
          <a:p>
            <a:pPr indent="-298450" lvl="0" marL="457200" marR="0" rtl="0" algn="l">
              <a:spcBef>
                <a:spcPts val="0"/>
              </a:spcBef>
              <a:spcAft>
                <a:spcPts val="0"/>
              </a:spcAft>
              <a:buClr>
                <a:schemeClr val="dk1"/>
              </a:buClr>
              <a:buSzPts val="1100"/>
              <a:buFont typeface="Calibri"/>
              <a:buChar char="-"/>
            </a:pPr>
            <a:r>
              <a:rPr b="0" i="0" lang="en" sz="1200" u="none" cap="none" strike="noStrike">
                <a:solidFill>
                  <a:schemeClr val="dk1"/>
                </a:solidFill>
                <a:latin typeface="Calibri"/>
                <a:ea typeface="Calibri"/>
                <a:cs typeface="Calibri"/>
                <a:sym typeface="Calibri"/>
              </a:rPr>
              <a:t>Don’t worry about what the buildings look like -- just look for good neighborhoods </a:t>
            </a:r>
            <a:endParaRPr b="0" i="0" sz="1200" u="none" cap="none" strike="noStrike">
              <a:solidFill>
                <a:schemeClr val="dk1"/>
              </a:solidFill>
              <a:latin typeface="Calibri"/>
              <a:ea typeface="Calibri"/>
              <a:cs typeface="Calibri"/>
              <a:sym typeface="Calibri"/>
            </a:endParaRPr>
          </a:p>
          <a:p>
            <a:pPr indent="-298450" lvl="0" marL="457200" marR="0" rtl="0" algn="l">
              <a:spcBef>
                <a:spcPts val="0"/>
              </a:spcBef>
              <a:spcAft>
                <a:spcPts val="0"/>
              </a:spcAft>
              <a:buClr>
                <a:schemeClr val="dk1"/>
              </a:buClr>
              <a:buSzPts val="1100"/>
              <a:buFont typeface="Calibri"/>
              <a:buChar char="-"/>
            </a:pPr>
            <a:r>
              <a:rPr b="0" i="0" lang="en" sz="1200" u="none" cap="none" strike="noStrike">
                <a:solidFill>
                  <a:schemeClr val="dk1"/>
                </a:solidFill>
                <a:latin typeface="Calibri"/>
                <a:ea typeface="Calibri"/>
                <a:cs typeface="Calibri"/>
                <a:sym typeface="Calibri"/>
              </a:rPr>
              <a:t>Distressed properties with bad management/distressed properties in general are fine options </a:t>
            </a:r>
            <a:endParaRPr b="0" i="0" sz="1200" u="none" cap="none" strike="noStrike">
              <a:solidFill>
                <a:schemeClr val="dk1"/>
              </a:solidFill>
              <a:latin typeface="Calibri"/>
              <a:ea typeface="Calibri"/>
              <a:cs typeface="Calibri"/>
              <a:sym typeface="Calibri"/>
            </a:endParaRPr>
          </a:p>
          <a:p>
            <a:pPr indent="-298450" lvl="0" marL="457200" marR="0" rtl="0" algn="l">
              <a:spcBef>
                <a:spcPts val="0"/>
              </a:spcBef>
              <a:spcAft>
                <a:spcPts val="0"/>
              </a:spcAft>
              <a:buClr>
                <a:schemeClr val="dk1"/>
              </a:buClr>
              <a:buSzPts val="1100"/>
              <a:buFont typeface="Calibri"/>
              <a:buChar char="-"/>
            </a:pPr>
            <a:r>
              <a:rPr b="0" i="0" lang="en" sz="1200" u="none" cap="none" strike="noStrike">
                <a:solidFill>
                  <a:schemeClr val="dk1"/>
                </a:solidFill>
                <a:latin typeface="Calibri"/>
                <a:ea typeface="Calibri"/>
                <a:cs typeface="Calibri"/>
                <a:sym typeface="Calibri"/>
              </a:rPr>
              <a:t>Look for an industrial anchor</a:t>
            </a:r>
            <a:endParaRPr b="0" i="0" sz="1200" u="none" cap="none" strike="noStrike">
              <a:solidFill>
                <a:schemeClr val="dk1"/>
              </a:solidFill>
              <a:latin typeface="Calibri"/>
              <a:ea typeface="Calibri"/>
              <a:cs typeface="Calibri"/>
              <a:sym typeface="Calibri"/>
            </a:endParaRPr>
          </a:p>
          <a:p>
            <a:pPr indent="-298450" lvl="1" marL="914400" marR="0" rtl="0" algn="l">
              <a:spcBef>
                <a:spcPts val="0"/>
              </a:spcBef>
              <a:spcAft>
                <a:spcPts val="0"/>
              </a:spcAft>
              <a:buClr>
                <a:schemeClr val="dk1"/>
              </a:buClr>
              <a:buSzPts val="1100"/>
              <a:buFont typeface="Calibri"/>
              <a:buChar char="-"/>
            </a:pPr>
            <a:r>
              <a:rPr b="0" i="0" lang="en" sz="1200" u="none" cap="none" strike="noStrike">
                <a:solidFill>
                  <a:schemeClr val="dk1"/>
                </a:solidFill>
                <a:latin typeface="Calibri"/>
                <a:ea typeface="Calibri"/>
                <a:cs typeface="Calibri"/>
                <a:sym typeface="Calibri"/>
              </a:rPr>
              <a:t>Hospital</a:t>
            </a:r>
            <a:endParaRPr b="0" i="0" sz="1200" u="none" cap="none" strike="noStrike">
              <a:solidFill>
                <a:schemeClr val="dk1"/>
              </a:solidFill>
              <a:latin typeface="Calibri"/>
              <a:ea typeface="Calibri"/>
              <a:cs typeface="Calibri"/>
              <a:sym typeface="Calibri"/>
            </a:endParaRPr>
          </a:p>
          <a:p>
            <a:pPr indent="-298450" lvl="1" marL="914400" marR="0" rtl="0" algn="l">
              <a:spcBef>
                <a:spcPts val="0"/>
              </a:spcBef>
              <a:spcAft>
                <a:spcPts val="0"/>
              </a:spcAft>
              <a:buClr>
                <a:schemeClr val="dk1"/>
              </a:buClr>
              <a:buSzPts val="1100"/>
              <a:buFont typeface="Calibri"/>
              <a:buChar char="-"/>
            </a:pPr>
            <a:r>
              <a:rPr b="0" i="0" lang="en" sz="1200" u="none" cap="none" strike="noStrike">
                <a:solidFill>
                  <a:schemeClr val="dk1"/>
                </a:solidFill>
                <a:latin typeface="Calibri"/>
                <a:ea typeface="Calibri"/>
                <a:cs typeface="Calibri"/>
                <a:sym typeface="Calibri"/>
              </a:rPr>
              <a:t>Big business</a:t>
            </a:r>
            <a:endParaRPr b="0" i="0" sz="1200" u="none" cap="none" strike="noStrike">
              <a:solidFill>
                <a:schemeClr val="dk1"/>
              </a:solidFill>
              <a:latin typeface="Calibri"/>
              <a:ea typeface="Calibri"/>
              <a:cs typeface="Calibri"/>
              <a:sym typeface="Calibri"/>
            </a:endParaRPr>
          </a:p>
          <a:p>
            <a:pPr indent="-298450" lvl="1" marL="914400" marR="0" rtl="0" algn="l">
              <a:spcBef>
                <a:spcPts val="0"/>
              </a:spcBef>
              <a:spcAft>
                <a:spcPts val="0"/>
              </a:spcAft>
              <a:buClr>
                <a:schemeClr val="dk1"/>
              </a:buClr>
              <a:buSzPts val="1100"/>
              <a:buFont typeface="Calibri"/>
              <a:buChar char="-"/>
            </a:pPr>
            <a:r>
              <a:rPr b="0" i="0" lang="en" sz="1200" u="none" cap="none" strike="noStrike">
                <a:solidFill>
                  <a:schemeClr val="dk1"/>
                </a:solidFill>
                <a:latin typeface="Calibri"/>
                <a:ea typeface="Calibri"/>
                <a:cs typeface="Calibri"/>
                <a:sym typeface="Calibri"/>
              </a:rPr>
              <a:t>Mall</a:t>
            </a:r>
            <a:endParaRPr b="0" i="0" sz="1200" u="none" cap="none" strike="noStrike">
              <a:solidFill>
                <a:schemeClr val="dk1"/>
              </a:solidFill>
              <a:latin typeface="Calibri"/>
              <a:ea typeface="Calibri"/>
              <a:cs typeface="Calibri"/>
              <a:sym typeface="Calibri"/>
            </a:endParaRPr>
          </a:p>
          <a:p>
            <a:pPr indent="-298450" lvl="1" marL="914400" marR="0" rtl="0" algn="l">
              <a:spcBef>
                <a:spcPts val="0"/>
              </a:spcBef>
              <a:spcAft>
                <a:spcPts val="0"/>
              </a:spcAft>
              <a:buClr>
                <a:schemeClr val="dk1"/>
              </a:buClr>
              <a:buSzPts val="1100"/>
              <a:buFont typeface="Calibri"/>
              <a:buChar char="-"/>
            </a:pPr>
            <a:r>
              <a:rPr b="0" i="0" lang="en" sz="1200" u="none" cap="none" strike="noStrike">
                <a:solidFill>
                  <a:schemeClr val="dk1"/>
                </a:solidFill>
                <a:latin typeface="Calibri"/>
                <a:ea typeface="Calibri"/>
                <a:cs typeface="Calibri"/>
                <a:sym typeface="Calibri"/>
              </a:rPr>
              <a:t>Industrial plant</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Google Shape;161;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2" name="Google Shape;162;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marR="0" rtl="0" algn="l">
              <a:spcBef>
                <a:spcPts val="0"/>
              </a:spcBef>
              <a:spcAft>
                <a:spcPts val="0"/>
              </a:spcAft>
              <a:buClr>
                <a:schemeClr val="dk1"/>
              </a:buClr>
              <a:buSzPts val="1100"/>
              <a:buFont typeface="Calibri"/>
              <a:buChar char="●"/>
            </a:pPr>
            <a:r>
              <a:rPr b="0" i="0" lang="en" sz="1200" u="none" cap="none" strike="noStrike">
                <a:solidFill>
                  <a:schemeClr val="dk1"/>
                </a:solidFill>
                <a:latin typeface="Calibri"/>
                <a:ea typeface="Calibri"/>
                <a:cs typeface="Calibri"/>
                <a:sym typeface="Calibri"/>
              </a:rPr>
              <a:t>The only major difference between residential and commercial investing is that we’re just working with bigger numbers.</a:t>
            </a:r>
            <a:endParaRPr b="0" i="0" sz="1200" u="none" cap="none" strike="noStrike">
              <a:solidFill>
                <a:schemeClr val="dk1"/>
              </a:solidFill>
              <a:latin typeface="Calibri"/>
              <a:ea typeface="Calibri"/>
              <a:cs typeface="Calibri"/>
              <a:sym typeface="Calibri"/>
            </a:endParaRPr>
          </a:p>
          <a:p>
            <a:pPr indent="-298450" lvl="0" marL="457200" marR="0" rtl="0" algn="l">
              <a:spcBef>
                <a:spcPts val="0"/>
              </a:spcBef>
              <a:spcAft>
                <a:spcPts val="0"/>
              </a:spcAft>
              <a:buClr>
                <a:schemeClr val="dk1"/>
              </a:buClr>
              <a:buSzPts val="1100"/>
              <a:buFont typeface="Calibri"/>
              <a:buChar char="●"/>
            </a:pPr>
            <a:r>
              <a:rPr b="0" i="0" lang="en" sz="1200" u="none" cap="none" strike="noStrike">
                <a:solidFill>
                  <a:schemeClr val="dk1"/>
                </a:solidFill>
                <a:latin typeface="Calibri"/>
                <a:ea typeface="Calibri"/>
                <a:cs typeface="Calibri"/>
                <a:sym typeface="Calibri"/>
              </a:rPr>
              <a:t>So what we’re learning here we can apply to residential or commercial, at any time.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lstStyle>
            <a:lvl1pPr lvl="0" marR="0" rtl="0" algn="ctr">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7" name="Google Shape;17;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lstStyle>
            <a:lvl1pPr lvl="0" marR="0" rtl="0" algn="ctr">
              <a:lnSpc>
                <a:spcPct val="90000"/>
              </a:lnSpc>
              <a:spcBef>
                <a:spcPts val="10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18" name="Google Shape;18;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9" name="Google Shape;19;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0" name="Google Shape;20;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9" name="Shape 69"/>
        <p:cNvGrpSpPr/>
        <p:nvPr/>
      </p:nvGrpSpPr>
      <p:grpSpPr>
        <a:xfrm>
          <a:off x="0" y="0"/>
          <a:ext cx="0" cy="0"/>
          <a:chOff x="0" y="0"/>
          <a:chExt cx="0" cy="0"/>
        </a:xfrm>
      </p:grpSpPr>
      <p:sp>
        <p:nvSpPr>
          <p:cNvPr id="70" name="Google Shape;70;p1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1" name="Google Shape;71;p11"/>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72" name="Google Shape;72;p11"/>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73" name="Google Shape;73;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4" name="Google Shape;74;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5" name="Google Shape;75;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76" name="Shape 76"/>
        <p:cNvGrpSpPr/>
        <p:nvPr/>
      </p:nvGrpSpPr>
      <p:grpSpPr>
        <a:xfrm>
          <a:off x="0" y="0"/>
          <a:ext cx="0" cy="0"/>
          <a:chOff x="0" y="0"/>
          <a:chExt cx="0" cy="0"/>
        </a:xfrm>
      </p:grpSpPr>
      <p:sp>
        <p:nvSpPr>
          <p:cNvPr id="77" name="Google Shape;77;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8" name="Google Shape;78;p12"/>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9" name="Google Shape;79;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0" name="Google Shape;80;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1" name="Google Shape;81;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82" name="Shape 82"/>
        <p:cNvGrpSpPr/>
        <p:nvPr/>
      </p:nvGrpSpPr>
      <p:grpSpPr>
        <a:xfrm>
          <a:off x="0" y="0"/>
          <a:ext cx="0" cy="0"/>
          <a:chOff x="0" y="0"/>
          <a:chExt cx="0" cy="0"/>
        </a:xfrm>
      </p:grpSpPr>
      <p:sp>
        <p:nvSpPr>
          <p:cNvPr id="83" name="Google Shape;83;p13"/>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4" name="Google Shape;84;p13"/>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5" name="Google Shape;85;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6" name="Google Shape;86;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7" name="Google Shape;87;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1" name="Shape 21"/>
        <p:cNvGrpSpPr/>
        <p:nvPr/>
      </p:nvGrpSpPr>
      <p:grpSpPr>
        <a:xfrm>
          <a:off x="0" y="0"/>
          <a:ext cx="0" cy="0"/>
          <a:chOff x="0" y="0"/>
          <a:chExt cx="0" cy="0"/>
        </a:xfrm>
      </p:grpSpPr>
      <p:sp>
        <p:nvSpPr>
          <p:cNvPr id="22" name="Google Shape;22;p3"/>
          <p:cNvSpPr txBox="1"/>
          <p:nvPr>
            <p:ph type="title"/>
          </p:nvPr>
        </p:nvSpPr>
        <p:spPr>
          <a:xfrm>
            <a:off x="415600" y="593367"/>
            <a:ext cx="11360800" cy="763600"/>
          </a:xfrm>
          <a:prstGeom prst="rect">
            <a:avLst/>
          </a:prstGeom>
          <a:noFill/>
          <a:ln>
            <a:noFill/>
          </a:ln>
        </p:spPr>
        <p:txBody>
          <a:bodyPr anchorCtr="0" anchor="t" bIns="91425" lIns="91425" spcFirstLastPara="1" rIns="91425" wrap="square" tIns="91425"/>
          <a:lstStyle>
            <a:lvl1pPr lvl="0" marR="0" rtl="0" algn="l">
              <a:lnSpc>
                <a:spcPct val="90000"/>
              </a:lnSpc>
              <a:spcBef>
                <a:spcPts val="0"/>
              </a:spcBef>
              <a:spcAft>
                <a:spcPts val="0"/>
              </a:spcAft>
              <a:buClr>
                <a:schemeClr val="dk1"/>
              </a:buClr>
              <a:buSzPts val="28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2800"/>
              <a:buFont typeface="Arial"/>
              <a:buNone/>
              <a:defRPr sz="1800"/>
            </a:lvl2pPr>
            <a:lvl3pPr lvl="2">
              <a:spcBef>
                <a:spcPts val="0"/>
              </a:spcBef>
              <a:spcAft>
                <a:spcPts val="0"/>
              </a:spcAft>
              <a:buSzPts val="2800"/>
              <a:buFont typeface="Arial"/>
              <a:buNone/>
              <a:defRPr sz="1800"/>
            </a:lvl3pPr>
            <a:lvl4pPr lvl="3">
              <a:spcBef>
                <a:spcPts val="0"/>
              </a:spcBef>
              <a:spcAft>
                <a:spcPts val="0"/>
              </a:spcAft>
              <a:buSzPts val="2800"/>
              <a:buFont typeface="Arial"/>
              <a:buNone/>
              <a:defRPr sz="1800"/>
            </a:lvl4pPr>
            <a:lvl5pPr lvl="4">
              <a:spcBef>
                <a:spcPts val="0"/>
              </a:spcBef>
              <a:spcAft>
                <a:spcPts val="0"/>
              </a:spcAft>
              <a:buSzPts val="2800"/>
              <a:buFont typeface="Arial"/>
              <a:buNone/>
              <a:defRPr sz="1800"/>
            </a:lvl5pPr>
            <a:lvl6pPr lvl="5">
              <a:spcBef>
                <a:spcPts val="0"/>
              </a:spcBef>
              <a:spcAft>
                <a:spcPts val="0"/>
              </a:spcAft>
              <a:buSzPts val="2800"/>
              <a:buFont typeface="Arial"/>
              <a:buNone/>
              <a:defRPr sz="1800"/>
            </a:lvl6pPr>
            <a:lvl7pPr lvl="6">
              <a:spcBef>
                <a:spcPts val="0"/>
              </a:spcBef>
              <a:spcAft>
                <a:spcPts val="0"/>
              </a:spcAft>
              <a:buSzPts val="2800"/>
              <a:buFont typeface="Arial"/>
              <a:buNone/>
              <a:defRPr sz="1800"/>
            </a:lvl7pPr>
            <a:lvl8pPr lvl="7">
              <a:spcBef>
                <a:spcPts val="0"/>
              </a:spcBef>
              <a:spcAft>
                <a:spcPts val="0"/>
              </a:spcAft>
              <a:buSzPts val="2800"/>
              <a:buFont typeface="Arial"/>
              <a:buNone/>
              <a:defRPr sz="1800"/>
            </a:lvl8pPr>
            <a:lvl9pPr lvl="8">
              <a:spcBef>
                <a:spcPts val="0"/>
              </a:spcBef>
              <a:spcAft>
                <a:spcPts val="0"/>
              </a:spcAft>
              <a:buSzPts val="2800"/>
              <a:buFont typeface="Arial"/>
              <a:buNone/>
              <a:defRPr sz="1800"/>
            </a:lvl9pPr>
          </a:lstStyle>
          <a:p/>
        </p:txBody>
      </p:sp>
      <p:sp>
        <p:nvSpPr>
          <p:cNvPr id="23" name="Google Shape;23;p3"/>
          <p:cNvSpPr txBox="1"/>
          <p:nvPr>
            <p:ph idx="1" type="body"/>
          </p:nvPr>
        </p:nvSpPr>
        <p:spPr>
          <a:xfrm>
            <a:off x="415600" y="1536633"/>
            <a:ext cx="11360800" cy="4555200"/>
          </a:xfrm>
          <a:prstGeom prst="rect">
            <a:avLst/>
          </a:prstGeom>
          <a:noFill/>
          <a:ln>
            <a:noFill/>
          </a:ln>
        </p:spPr>
        <p:txBody>
          <a:bodyPr anchorCtr="0" anchor="t" bIns="91425" lIns="91425" spcFirstLastPara="1" rIns="91425" wrap="square" tIns="91425"/>
          <a:lstStyle>
            <a:lvl1pPr indent="-342900" lvl="0" marL="457200" marR="0" rtl="0" algn="l">
              <a:lnSpc>
                <a:spcPct val="90000"/>
              </a:lnSpc>
              <a:spcBef>
                <a:spcPts val="0"/>
              </a:spcBef>
              <a:spcAft>
                <a:spcPts val="0"/>
              </a:spcAft>
              <a:buClr>
                <a:schemeClr val="dk1"/>
              </a:buClr>
              <a:buSzPts val="1800"/>
              <a:buFont typeface="Arial"/>
              <a:buChar char="●"/>
              <a:defRPr b="0" i="0" sz="2800" u="none" cap="none" strike="noStrike">
                <a:solidFill>
                  <a:schemeClr val="dk1"/>
                </a:solidFill>
                <a:latin typeface="Calibri"/>
                <a:ea typeface="Calibri"/>
                <a:cs typeface="Calibri"/>
                <a:sym typeface="Calibri"/>
              </a:defRPr>
            </a:lvl1pPr>
            <a:lvl2pPr indent="-317500" lvl="1" marL="914400" marR="0" rtl="0" algn="l">
              <a:lnSpc>
                <a:spcPct val="90000"/>
              </a:lnSpc>
              <a:spcBef>
                <a:spcPts val="2133"/>
              </a:spcBef>
              <a:spcAft>
                <a:spcPts val="0"/>
              </a:spcAft>
              <a:buClr>
                <a:schemeClr val="dk1"/>
              </a:buClr>
              <a:buSzPts val="1400"/>
              <a:buFont typeface="Arial"/>
              <a:buChar char="○"/>
              <a:defRPr b="0" i="0" sz="2400" u="none" cap="none" strike="noStrike">
                <a:solidFill>
                  <a:schemeClr val="dk1"/>
                </a:solidFill>
                <a:latin typeface="Calibri"/>
                <a:ea typeface="Calibri"/>
                <a:cs typeface="Calibri"/>
                <a:sym typeface="Calibri"/>
              </a:defRPr>
            </a:lvl2pPr>
            <a:lvl3pPr indent="-317500" lvl="2" marL="1371600" marR="0" rtl="0" algn="l">
              <a:lnSpc>
                <a:spcPct val="90000"/>
              </a:lnSpc>
              <a:spcBef>
                <a:spcPts val="2133"/>
              </a:spcBef>
              <a:spcAft>
                <a:spcPts val="0"/>
              </a:spcAft>
              <a:buClr>
                <a:schemeClr val="dk1"/>
              </a:buClr>
              <a:buSzPts val="1400"/>
              <a:buFont typeface="Arial"/>
              <a:buChar char="■"/>
              <a:defRPr b="0" i="0" sz="2000" u="none" cap="none" strike="noStrike">
                <a:solidFill>
                  <a:schemeClr val="dk1"/>
                </a:solidFill>
                <a:latin typeface="Calibri"/>
                <a:ea typeface="Calibri"/>
                <a:cs typeface="Calibri"/>
                <a:sym typeface="Calibri"/>
              </a:defRPr>
            </a:lvl3pPr>
            <a:lvl4pPr indent="-317500" lvl="3" marL="1828800" marR="0" rtl="0" algn="l">
              <a:lnSpc>
                <a:spcPct val="90000"/>
              </a:lnSpc>
              <a:spcBef>
                <a:spcPts val="2133"/>
              </a:spcBef>
              <a:spcAft>
                <a:spcPts val="0"/>
              </a:spcAft>
              <a:buClr>
                <a:schemeClr val="dk1"/>
              </a:buClr>
              <a:buSzPts val="1400"/>
              <a:buFont typeface="Arial"/>
              <a:buChar char="●"/>
              <a:defRPr b="0" i="0" sz="1800" u="none" cap="none" strike="noStrike">
                <a:solidFill>
                  <a:schemeClr val="dk1"/>
                </a:solidFill>
                <a:latin typeface="Calibri"/>
                <a:ea typeface="Calibri"/>
                <a:cs typeface="Calibri"/>
                <a:sym typeface="Calibri"/>
              </a:defRPr>
            </a:lvl4pPr>
            <a:lvl5pPr indent="-317500" lvl="4" marL="2286000" marR="0" rtl="0" algn="l">
              <a:lnSpc>
                <a:spcPct val="90000"/>
              </a:lnSpc>
              <a:spcBef>
                <a:spcPts val="2133"/>
              </a:spcBef>
              <a:spcAft>
                <a:spcPts val="0"/>
              </a:spcAft>
              <a:buClr>
                <a:schemeClr val="dk1"/>
              </a:buClr>
              <a:buSzPts val="1400"/>
              <a:buFont typeface="Arial"/>
              <a:buChar char="○"/>
              <a:defRPr b="0" i="0" sz="1800" u="none" cap="none" strike="noStrike">
                <a:solidFill>
                  <a:schemeClr val="dk1"/>
                </a:solidFill>
                <a:latin typeface="Calibri"/>
                <a:ea typeface="Calibri"/>
                <a:cs typeface="Calibri"/>
                <a:sym typeface="Calibri"/>
              </a:defRPr>
            </a:lvl5pPr>
            <a:lvl6pPr indent="-317500" lvl="5" marL="2743200" marR="0" rtl="0" algn="l">
              <a:lnSpc>
                <a:spcPct val="90000"/>
              </a:lnSpc>
              <a:spcBef>
                <a:spcPts val="2133"/>
              </a:spcBef>
              <a:spcAft>
                <a:spcPts val="0"/>
              </a:spcAft>
              <a:buClr>
                <a:schemeClr val="dk1"/>
              </a:buClr>
              <a:buSzPts val="1400"/>
              <a:buFont typeface="Arial"/>
              <a:buChar char="■"/>
              <a:defRPr b="0" i="0" sz="1800" u="none" cap="none" strike="noStrike">
                <a:solidFill>
                  <a:schemeClr val="dk1"/>
                </a:solidFill>
                <a:latin typeface="Calibri"/>
                <a:ea typeface="Calibri"/>
                <a:cs typeface="Calibri"/>
                <a:sym typeface="Calibri"/>
              </a:defRPr>
            </a:lvl6pPr>
            <a:lvl7pPr indent="-317500" lvl="6" marL="3200400" marR="0" rtl="0" algn="l">
              <a:lnSpc>
                <a:spcPct val="90000"/>
              </a:lnSpc>
              <a:spcBef>
                <a:spcPts val="2133"/>
              </a:spcBef>
              <a:spcAft>
                <a:spcPts val="0"/>
              </a:spcAft>
              <a:buClr>
                <a:schemeClr val="dk1"/>
              </a:buClr>
              <a:buSzPts val="1400"/>
              <a:buFont typeface="Arial"/>
              <a:buChar char="●"/>
              <a:defRPr b="0" i="0" sz="1800" u="none" cap="none" strike="noStrike">
                <a:solidFill>
                  <a:schemeClr val="dk1"/>
                </a:solidFill>
                <a:latin typeface="Calibri"/>
                <a:ea typeface="Calibri"/>
                <a:cs typeface="Calibri"/>
                <a:sym typeface="Calibri"/>
              </a:defRPr>
            </a:lvl7pPr>
            <a:lvl8pPr indent="-317500" lvl="7" marL="3657600" marR="0" rtl="0" algn="l">
              <a:lnSpc>
                <a:spcPct val="90000"/>
              </a:lnSpc>
              <a:spcBef>
                <a:spcPts val="2133"/>
              </a:spcBef>
              <a:spcAft>
                <a:spcPts val="0"/>
              </a:spcAft>
              <a:buClr>
                <a:schemeClr val="dk1"/>
              </a:buClr>
              <a:buSzPts val="1400"/>
              <a:buFont typeface="Arial"/>
              <a:buChar char="○"/>
              <a:defRPr b="0" i="0" sz="1800" u="none" cap="none" strike="noStrike">
                <a:solidFill>
                  <a:schemeClr val="dk1"/>
                </a:solidFill>
                <a:latin typeface="Calibri"/>
                <a:ea typeface="Calibri"/>
                <a:cs typeface="Calibri"/>
                <a:sym typeface="Calibri"/>
              </a:defRPr>
            </a:lvl8pPr>
            <a:lvl9pPr indent="-317500" lvl="8" marL="4114800" marR="0" rtl="0" algn="l">
              <a:lnSpc>
                <a:spcPct val="90000"/>
              </a:lnSpc>
              <a:spcBef>
                <a:spcPts val="2133"/>
              </a:spcBef>
              <a:spcAft>
                <a:spcPts val="2133"/>
              </a:spcAft>
              <a:buClr>
                <a:schemeClr val="dk1"/>
              </a:buClr>
              <a:buSzPts val="1400"/>
              <a:buFont typeface="Arial"/>
              <a:buChar char="■"/>
              <a:defRPr b="0" i="0" sz="1800" u="none" cap="none" strike="noStrike">
                <a:solidFill>
                  <a:schemeClr val="dk1"/>
                </a:solidFill>
                <a:latin typeface="Calibri"/>
                <a:ea typeface="Calibri"/>
                <a:cs typeface="Calibri"/>
                <a:sym typeface="Calibri"/>
              </a:defRPr>
            </a:lvl9pPr>
          </a:lstStyle>
          <a:p/>
        </p:txBody>
      </p:sp>
      <p:sp>
        <p:nvSpPr>
          <p:cNvPr id="24" name="Google Shape;24;p3"/>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marR="0" rtl="0" algn="r">
              <a:buClr>
                <a:srgbClr val="888888"/>
              </a:buClr>
              <a:buSzPts val="1200"/>
              <a:buFont typeface="Calibri"/>
              <a:buNone/>
              <a:defRPr sz="1200">
                <a:solidFill>
                  <a:srgbClr val="888888"/>
                </a:solidFill>
                <a:latin typeface="Calibri"/>
                <a:ea typeface="Calibri"/>
                <a:cs typeface="Calibri"/>
                <a:sym typeface="Calibri"/>
              </a:defRPr>
            </a:lvl1pPr>
            <a:lvl2pPr indent="0" lvl="1" marL="0" marR="0" rtl="0" algn="r">
              <a:buClr>
                <a:srgbClr val="888888"/>
              </a:buClr>
              <a:buSzPts val="1200"/>
              <a:buFont typeface="Calibri"/>
              <a:buNone/>
              <a:defRPr sz="1200">
                <a:solidFill>
                  <a:srgbClr val="888888"/>
                </a:solidFill>
                <a:latin typeface="Calibri"/>
                <a:ea typeface="Calibri"/>
                <a:cs typeface="Calibri"/>
                <a:sym typeface="Calibri"/>
              </a:defRPr>
            </a:lvl2pPr>
            <a:lvl3pPr indent="0" lvl="2" marL="0" marR="0" rtl="0" algn="r">
              <a:buClr>
                <a:srgbClr val="888888"/>
              </a:buClr>
              <a:buSzPts val="1200"/>
              <a:buFont typeface="Calibri"/>
              <a:buNone/>
              <a:defRPr sz="1200">
                <a:solidFill>
                  <a:srgbClr val="888888"/>
                </a:solidFill>
                <a:latin typeface="Calibri"/>
                <a:ea typeface="Calibri"/>
                <a:cs typeface="Calibri"/>
                <a:sym typeface="Calibri"/>
              </a:defRPr>
            </a:lvl3pPr>
            <a:lvl4pPr indent="0" lvl="3" marL="0" marR="0" rtl="0" algn="r">
              <a:buClr>
                <a:srgbClr val="888888"/>
              </a:buClr>
              <a:buSzPts val="1200"/>
              <a:buFont typeface="Calibri"/>
              <a:buNone/>
              <a:defRPr sz="1200">
                <a:solidFill>
                  <a:srgbClr val="888888"/>
                </a:solidFill>
                <a:latin typeface="Calibri"/>
                <a:ea typeface="Calibri"/>
                <a:cs typeface="Calibri"/>
                <a:sym typeface="Calibri"/>
              </a:defRPr>
            </a:lvl4pPr>
            <a:lvl5pPr indent="0" lvl="4" marL="0" marR="0" rtl="0" algn="r">
              <a:buClr>
                <a:srgbClr val="888888"/>
              </a:buClr>
              <a:buSzPts val="1200"/>
              <a:buFont typeface="Calibri"/>
              <a:buNone/>
              <a:defRPr sz="1200">
                <a:solidFill>
                  <a:srgbClr val="888888"/>
                </a:solidFill>
                <a:latin typeface="Calibri"/>
                <a:ea typeface="Calibri"/>
                <a:cs typeface="Calibri"/>
                <a:sym typeface="Calibri"/>
              </a:defRPr>
            </a:lvl5pPr>
            <a:lvl6pPr indent="0" lvl="5" marL="0" marR="0" rtl="0" algn="r">
              <a:buClr>
                <a:srgbClr val="888888"/>
              </a:buClr>
              <a:buSzPts val="1200"/>
              <a:buFont typeface="Calibri"/>
              <a:buNone/>
              <a:defRPr sz="1200">
                <a:solidFill>
                  <a:srgbClr val="888888"/>
                </a:solidFill>
                <a:latin typeface="Calibri"/>
                <a:ea typeface="Calibri"/>
                <a:cs typeface="Calibri"/>
                <a:sym typeface="Calibri"/>
              </a:defRPr>
            </a:lvl6pPr>
            <a:lvl7pPr indent="0" lvl="6" marL="0" marR="0" rtl="0" algn="r">
              <a:buClr>
                <a:srgbClr val="888888"/>
              </a:buClr>
              <a:buSzPts val="1200"/>
              <a:buFont typeface="Calibri"/>
              <a:buNone/>
              <a:defRPr sz="1200">
                <a:solidFill>
                  <a:srgbClr val="888888"/>
                </a:solidFill>
                <a:latin typeface="Calibri"/>
                <a:ea typeface="Calibri"/>
                <a:cs typeface="Calibri"/>
                <a:sym typeface="Calibri"/>
              </a:defRPr>
            </a:lvl7pPr>
            <a:lvl8pPr indent="0" lvl="7" marL="0" marR="0" rtl="0" algn="r">
              <a:buClr>
                <a:srgbClr val="888888"/>
              </a:buClr>
              <a:buSzPts val="1200"/>
              <a:buFont typeface="Calibri"/>
              <a:buNone/>
              <a:defRPr sz="1200">
                <a:solidFill>
                  <a:srgbClr val="888888"/>
                </a:solidFill>
                <a:latin typeface="Calibri"/>
                <a:ea typeface="Calibri"/>
                <a:cs typeface="Calibri"/>
                <a:sym typeface="Calibri"/>
              </a:defRPr>
            </a:lvl8pPr>
            <a:lvl9pPr indent="0" lvl="8" marL="0" marR="0" rtl="0" algn="r">
              <a:buClr>
                <a:srgbClr val="888888"/>
              </a:buClr>
              <a:buSzPts val="1200"/>
              <a:buFont typeface="Calibri"/>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25" name="Shape 25"/>
        <p:cNvGrpSpPr/>
        <p:nvPr/>
      </p:nvGrpSpPr>
      <p:grpSpPr>
        <a:xfrm>
          <a:off x="0" y="0"/>
          <a:ext cx="0" cy="0"/>
          <a:chOff x="0" y="0"/>
          <a:chExt cx="0" cy="0"/>
        </a:xfrm>
      </p:grpSpPr>
      <p:sp>
        <p:nvSpPr>
          <p:cNvPr id="26" name="Google Shape;26;p4"/>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7" name="Google Shape;27;p4"/>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28" name="Google Shape;28;p4"/>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9" name="Google Shape;29;p4"/>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30" name="Google Shape;30;p4"/>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1" name="Google Shape;31;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2" name="Google Shape;32;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3" name="Google Shape;33;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34" name="Shape 34"/>
        <p:cNvGrpSpPr/>
        <p:nvPr/>
      </p:nvGrpSpPr>
      <p:grpSpPr>
        <a:xfrm>
          <a:off x="0" y="0"/>
          <a:ext cx="0" cy="0"/>
          <a:chOff x="0" y="0"/>
          <a:chExt cx="0" cy="0"/>
        </a:xfrm>
      </p:grpSpPr>
      <p:sp>
        <p:nvSpPr>
          <p:cNvPr id="35" name="Google Shape;35;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6" name="Google Shape;36;p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 name="Google Shape;37;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8" name="Google Shape;38;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9" name="Google Shape;39;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40" name="Shape 40"/>
        <p:cNvGrpSpPr/>
        <p:nvPr/>
      </p:nvGrpSpPr>
      <p:grpSpPr>
        <a:xfrm>
          <a:off x="0" y="0"/>
          <a:ext cx="0" cy="0"/>
          <a:chOff x="0" y="0"/>
          <a:chExt cx="0" cy="0"/>
        </a:xfrm>
      </p:grpSpPr>
      <p:sp>
        <p:nvSpPr>
          <p:cNvPr id="41" name="Google Shape;41;p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lstStyle>
            <a:lvl1pPr lvl="0" marR="0" rtl="0" algn="l">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2" name="Google Shape;42;p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100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43" name="Google Shape;43;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4" name="Google Shape;44;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5" name="Google Shape;45;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46" name="Shape 46"/>
        <p:cNvGrpSpPr/>
        <p:nvPr/>
      </p:nvGrpSpPr>
      <p:grpSpPr>
        <a:xfrm>
          <a:off x="0" y="0"/>
          <a:ext cx="0" cy="0"/>
          <a:chOff x="0" y="0"/>
          <a:chExt cx="0" cy="0"/>
        </a:xfrm>
      </p:grpSpPr>
      <p:sp>
        <p:nvSpPr>
          <p:cNvPr id="47" name="Google Shape;47;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8" name="Google Shape;48;p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9" name="Google Shape;49;p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0" name="Google Shape;50;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1" name="Google Shape;51;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2" name="Google Shape;52;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53" name="Shape 53"/>
        <p:cNvGrpSpPr/>
        <p:nvPr/>
      </p:nvGrpSpPr>
      <p:grpSpPr>
        <a:xfrm>
          <a:off x="0" y="0"/>
          <a:ext cx="0" cy="0"/>
          <a:chOff x="0" y="0"/>
          <a:chExt cx="0" cy="0"/>
        </a:xfrm>
      </p:grpSpPr>
      <p:sp>
        <p:nvSpPr>
          <p:cNvPr id="54" name="Google Shape;54;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5" name="Google Shape;55;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6" name="Google Shape;56;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7" name="Google Shape;57;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8" name="Shape 58"/>
        <p:cNvGrpSpPr/>
        <p:nvPr/>
      </p:nvGrpSpPr>
      <p:grpSpPr>
        <a:xfrm>
          <a:off x="0" y="0"/>
          <a:ext cx="0" cy="0"/>
          <a:chOff x="0" y="0"/>
          <a:chExt cx="0" cy="0"/>
        </a:xfrm>
      </p:grpSpPr>
      <p:sp>
        <p:nvSpPr>
          <p:cNvPr id="59" name="Google Shape;59;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 name="Google Shape;60;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1" name="Google Shape;61;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62" name="Shape 62"/>
        <p:cNvGrpSpPr/>
        <p:nvPr/>
      </p:nvGrpSpPr>
      <p:grpSpPr>
        <a:xfrm>
          <a:off x="0" y="0"/>
          <a:ext cx="0" cy="0"/>
          <a:chOff x="0" y="0"/>
          <a:chExt cx="0" cy="0"/>
        </a:xfrm>
      </p:grpSpPr>
      <p:sp>
        <p:nvSpPr>
          <p:cNvPr id="63" name="Google Shape;63;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4" name="Google Shape;64;p1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5" name="Google Shape;65;p1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66" name="Google Shape;66;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7" name="Google Shape;67;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8" name="Google Shape;68;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6.jp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6.jp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6.jp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6.jp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jp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5.png"/><Relationship Id="rId5" Type="http://schemas.openxmlformats.org/officeDocument/2006/relationships/image" Target="../media/image7.png"/><Relationship Id="rId6" Type="http://schemas.openxmlformats.org/officeDocument/2006/relationships/image" Target="../media/image13.png"/><Relationship Id="rId7" Type="http://schemas.openxmlformats.org/officeDocument/2006/relationships/image" Target="../media/image1.png"/><Relationship Id="rId8"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jp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91" name="Shape 91"/>
        <p:cNvGrpSpPr/>
        <p:nvPr/>
      </p:nvGrpSpPr>
      <p:grpSpPr>
        <a:xfrm>
          <a:off x="0" y="0"/>
          <a:ext cx="0" cy="0"/>
          <a:chOff x="0" y="0"/>
          <a:chExt cx="0" cy="0"/>
        </a:xfrm>
      </p:grpSpPr>
      <p:pic>
        <p:nvPicPr>
          <p:cNvPr id="92" name="Google Shape;92;p14"/>
          <p:cNvPicPr preferRelativeResize="0"/>
          <p:nvPr/>
        </p:nvPicPr>
        <p:blipFill rotWithShape="1">
          <a:blip r:embed="rId4">
            <a:alphaModFix/>
          </a:blip>
          <a:srcRect b="0" l="0" r="0" t="0"/>
          <a:stretch/>
        </p:blipFill>
        <p:spPr>
          <a:xfrm>
            <a:off x="3480510" y="1725104"/>
            <a:ext cx="5230980" cy="3281875"/>
          </a:xfrm>
          <a:prstGeom prst="rect">
            <a:avLst/>
          </a:prstGeom>
          <a:noFill/>
          <a:ln>
            <a:noFill/>
          </a:ln>
          <a:effectLst>
            <a:outerShdw blurRad="50800" rotWithShape="0" algn="t" dir="5400000" dist="38100">
              <a:srgbClr val="000000">
                <a:alpha val="40000"/>
              </a:srgbClr>
            </a:outerShdw>
          </a:effectLst>
        </p:spPr>
      </p:pic>
      <p:sp>
        <p:nvSpPr>
          <p:cNvPr id="93" name="Google Shape;93;p14"/>
          <p:cNvSpPr/>
          <p:nvPr/>
        </p:nvSpPr>
        <p:spPr>
          <a:xfrm>
            <a:off x="0" y="6457361"/>
            <a:ext cx="12192000" cy="400639"/>
          </a:xfrm>
          <a:prstGeom prst="rect">
            <a:avLst/>
          </a:prstGeom>
          <a:solidFill>
            <a:srgbClr val="FFD96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71" name="Shape 171"/>
        <p:cNvGrpSpPr/>
        <p:nvPr/>
      </p:nvGrpSpPr>
      <p:grpSpPr>
        <a:xfrm>
          <a:off x="0" y="0"/>
          <a:ext cx="0" cy="0"/>
          <a:chOff x="0" y="0"/>
          <a:chExt cx="0" cy="0"/>
        </a:xfrm>
      </p:grpSpPr>
      <p:sp>
        <p:nvSpPr>
          <p:cNvPr id="172" name="Google Shape;172;p23"/>
          <p:cNvSpPr/>
          <p:nvPr/>
        </p:nvSpPr>
        <p:spPr>
          <a:xfrm>
            <a:off x="0" y="6232689"/>
            <a:ext cx="12192000" cy="309513"/>
          </a:xfrm>
          <a:prstGeom prst="rect">
            <a:avLst/>
          </a:prstGeom>
          <a:solidFill>
            <a:srgbClr val="FFD96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3" name="Google Shape;173;p23"/>
          <p:cNvSpPr txBox="1"/>
          <p:nvPr>
            <p:ph type="ctrTitle"/>
          </p:nvPr>
        </p:nvSpPr>
        <p:spPr>
          <a:xfrm>
            <a:off x="415611" y="1009378"/>
            <a:ext cx="11360800" cy="2736800"/>
          </a:xfrm>
          <a:prstGeom prst="rect">
            <a:avLst/>
          </a:prstGeom>
          <a:noFill/>
          <a:ln>
            <a:noFill/>
          </a:ln>
        </p:spPr>
        <p:txBody>
          <a:bodyPr anchorCtr="0" anchor="b" bIns="121900" lIns="121900" spcFirstLastPara="1" rIns="121900" wrap="square" tIns="121900">
            <a:noAutofit/>
          </a:bodyPr>
          <a:lstStyle/>
          <a:p>
            <a:pPr indent="0" lvl="0" marL="0" marR="0" rtl="0" algn="ctr">
              <a:lnSpc>
                <a:spcPct val="90000"/>
              </a:lnSpc>
              <a:spcBef>
                <a:spcPts val="0"/>
              </a:spcBef>
              <a:spcAft>
                <a:spcPts val="0"/>
              </a:spcAft>
              <a:buClr>
                <a:srgbClr val="FFC000"/>
              </a:buClr>
              <a:buSzPts val="6400"/>
              <a:buFont typeface="Open Sans"/>
              <a:buNone/>
            </a:pPr>
            <a:r>
              <a:rPr b="1" i="0" lang="en" sz="6400" u="none" cap="none" strike="noStrike">
                <a:solidFill>
                  <a:srgbClr val="FFC000"/>
                </a:solidFill>
                <a:latin typeface="Open Sans"/>
                <a:ea typeface="Open Sans"/>
                <a:cs typeface="Open Sans"/>
                <a:sym typeface="Open Sans"/>
              </a:rPr>
              <a:t>Sheffield Lake </a:t>
            </a:r>
            <a:endParaRPr b="1" i="0" sz="6400" u="none" cap="none" strike="noStrike">
              <a:solidFill>
                <a:srgbClr val="FFC000"/>
              </a:solidFill>
              <a:latin typeface="Open Sans"/>
              <a:ea typeface="Open Sans"/>
              <a:cs typeface="Open Sans"/>
              <a:sym typeface="Open Sans"/>
            </a:endParaRPr>
          </a:p>
        </p:txBody>
      </p:sp>
      <p:pic>
        <p:nvPicPr>
          <p:cNvPr id="174" name="Google Shape;174;p23"/>
          <p:cNvPicPr preferRelativeResize="0"/>
          <p:nvPr/>
        </p:nvPicPr>
        <p:blipFill rotWithShape="1">
          <a:blip r:embed="rId4">
            <a:alphaModFix/>
          </a:blip>
          <a:srcRect b="0" l="0" r="0" t="0"/>
          <a:stretch/>
        </p:blipFill>
        <p:spPr>
          <a:xfrm>
            <a:off x="4989395" y="5688683"/>
            <a:ext cx="2213209" cy="1397523"/>
          </a:xfrm>
          <a:prstGeom prst="rect">
            <a:avLst/>
          </a:prstGeom>
          <a:noFill/>
          <a:ln>
            <a:noFill/>
          </a:ln>
          <a:effectLst>
            <a:outerShdw blurRad="50800" rotWithShape="0" algn="t" dir="5400000" dist="38100">
              <a:srgbClr val="000000">
                <a:alpha val="40000"/>
              </a:srgbClr>
            </a:outerShdw>
          </a:effectLst>
        </p:spPr>
      </p:pic>
      <p:sp>
        <p:nvSpPr>
          <p:cNvPr id="175" name="Google Shape;175;p23"/>
          <p:cNvSpPr/>
          <p:nvPr/>
        </p:nvSpPr>
        <p:spPr>
          <a:xfrm>
            <a:off x="4498260" y="3444979"/>
            <a:ext cx="3369900" cy="831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4800">
                <a:solidFill>
                  <a:schemeClr val="lt1"/>
                </a:solidFill>
                <a:latin typeface="Arial"/>
                <a:ea typeface="Arial"/>
                <a:cs typeface="Arial"/>
                <a:sym typeface="Arial"/>
              </a:rPr>
              <a:t>Case Study</a:t>
            </a:r>
            <a:endParaRPr sz="4800">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9" name="Shape 179"/>
        <p:cNvGrpSpPr/>
        <p:nvPr/>
      </p:nvGrpSpPr>
      <p:grpSpPr>
        <a:xfrm>
          <a:off x="0" y="0"/>
          <a:ext cx="0" cy="0"/>
          <a:chOff x="0" y="0"/>
          <a:chExt cx="0" cy="0"/>
        </a:xfrm>
      </p:grpSpPr>
      <p:sp>
        <p:nvSpPr>
          <p:cNvPr id="180" name="Google Shape;180;p24"/>
          <p:cNvSpPr/>
          <p:nvPr/>
        </p:nvSpPr>
        <p:spPr>
          <a:xfrm>
            <a:off x="0" y="0"/>
            <a:ext cx="12192000" cy="1987002"/>
          </a:xfrm>
          <a:prstGeom prst="rect">
            <a:avLst/>
          </a:prstGeom>
          <a:solidFill>
            <a:srgbClr val="0C0C0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1" name="Google Shape;181;p24"/>
          <p:cNvSpPr/>
          <p:nvPr/>
        </p:nvSpPr>
        <p:spPr>
          <a:xfrm>
            <a:off x="12066308" y="0"/>
            <a:ext cx="125691" cy="1987002"/>
          </a:xfrm>
          <a:prstGeom prst="rect">
            <a:avLst/>
          </a:prstGeom>
          <a:solidFill>
            <a:srgbClr val="FFC000"/>
          </a:solidFill>
          <a:ln>
            <a:noFill/>
          </a:ln>
          <a:effectLst>
            <a:outerShdw blurRad="50800" rotWithShape="0" algn="ctr" dir="5400000" dist="50800">
              <a:schemeClr val="lt1"/>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2" name="Google Shape;182;p24"/>
          <p:cNvSpPr txBox="1"/>
          <p:nvPr>
            <p:ph type="title"/>
          </p:nvPr>
        </p:nvSpPr>
        <p:spPr>
          <a:xfrm>
            <a:off x="702202" y="188901"/>
            <a:ext cx="10058400" cy="16092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4100"/>
              <a:buFont typeface="Arial"/>
              <a:buNone/>
            </a:pPr>
            <a:r>
              <a:rPr b="1" i="0" lang="en" sz="5467" u="none" cap="none" strike="noStrike">
                <a:solidFill>
                  <a:schemeClr val="lt1"/>
                </a:solidFill>
                <a:latin typeface="Arial"/>
                <a:ea typeface="Arial"/>
                <a:cs typeface="Arial"/>
                <a:sym typeface="Arial"/>
              </a:rPr>
              <a:t>SHEFFIELD LAKE, OH</a:t>
            </a:r>
            <a:br>
              <a:rPr b="0" i="0" lang="en" sz="5467" u="none" cap="none" strike="noStrike">
                <a:solidFill>
                  <a:schemeClr val="lt1"/>
                </a:solidFill>
                <a:latin typeface="Arial"/>
                <a:ea typeface="Arial"/>
                <a:cs typeface="Arial"/>
                <a:sym typeface="Arial"/>
              </a:rPr>
            </a:br>
            <a:r>
              <a:rPr b="0" i="0" lang="en" sz="4000" u="none" cap="none" strike="noStrike">
                <a:solidFill>
                  <a:schemeClr val="lt1"/>
                </a:solidFill>
                <a:latin typeface="Arial"/>
                <a:ea typeface="Arial"/>
                <a:cs typeface="Arial"/>
                <a:sym typeface="Arial"/>
              </a:rPr>
              <a:t>48-UNIT APT BUILDING</a:t>
            </a:r>
            <a:endParaRPr b="0" i="0" sz="4400" u="none" cap="none" strike="noStrike">
              <a:solidFill>
                <a:schemeClr val="lt1"/>
              </a:solidFill>
              <a:latin typeface="Arial"/>
              <a:ea typeface="Arial"/>
              <a:cs typeface="Arial"/>
              <a:sym typeface="Arial"/>
            </a:endParaRPr>
          </a:p>
        </p:txBody>
      </p:sp>
      <p:sp>
        <p:nvSpPr>
          <p:cNvPr id="183" name="Google Shape;183;p24"/>
          <p:cNvSpPr txBox="1"/>
          <p:nvPr>
            <p:ph idx="1" type="body"/>
          </p:nvPr>
        </p:nvSpPr>
        <p:spPr>
          <a:xfrm>
            <a:off x="1069850" y="2285194"/>
            <a:ext cx="4754700" cy="6399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9E3611"/>
              </a:buClr>
              <a:buSzPts val="1300"/>
              <a:buFont typeface="Arial"/>
              <a:buNone/>
            </a:pPr>
            <a:r>
              <a:rPr b="1" i="0" lang="en" sz="2000" u="none" cap="none" strike="noStrike">
                <a:solidFill>
                  <a:srgbClr val="DE9900"/>
                </a:solidFill>
                <a:latin typeface="Arial"/>
                <a:ea typeface="Arial"/>
                <a:cs typeface="Arial"/>
                <a:sym typeface="Arial"/>
              </a:rPr>
              <a:t>Current Financials</a:t>
            </a:r>
            <a:endParaRPr b="1" i="0" sz="2000" u="none" cap="none" strike="noStrike">
              <a:solidFill>
                <a:srgbClr val="DE9900"/>
              </a:solidFill>
              <a:latin typeface="Arial"/>
              <a:ea typeface="Arial"/>
              <a:cs typeface="Arial"/>
              <a:sym typeface="Arial"/>
            </a:endParaRPr>
          </a:p>
        </p:txBody>
      </p:sp>
      <p:sp>
        <p:nvSpPr>
          <p:cNvPr id="184" name="Google Shape;184;p24"/>
          <p:cNvSpPr txBox="1"/>
          <p:nvPr>
            <p:ph idx="2" type="body"/>
          </p:nvPr>
        </p:nvSpPr>
        <p:spPr>
          <a:xfrm>
            <a:off x="1069850" y="2925100"/>
            <a:ext cx="3511200" cy="3572100"/>
          </a:xfrm>
          <a:prstGeom prst="rect">
            <a:avLst/>
          </a:prstGeom>
          <a:noFill/>
          <a:ln>
            <a:noFill/>
          </a:ln>
        </p:spPr>
        <p:txBody>
          <a:bodyPr anchorCtr="0" anchor="t" bIns="45700" lIns="91425" spcFirstLastPara="1" rIns="91425" wrap="square" tIns="45700">
            <a:noAutofit/>
          </a:bodyPr>
          <a:lstStyle/>
          <a:p>
            <a:pPr indent="-186262" lvl="0" marL="186262" marR="0" rtl="0" algn="just">
              <a:lnSpc>
                <a:spcPct val="80000"/>
              </a:lnSpc>
              <a:spcBef>
                <a:spcPts val="0"/>
              </a:spcBef>
              <a:spcAft>
                <a:spcPts val="0"/>
              </a:spcAft>
              <a:buClr>
                <a:srgbClr val="9E3611"/>
              </a:buClr>
              <a:buSzPts val="1200"/>
              <a:buFont typeface="Arial"/>
              <a:buChar char="▪"/>
            </a:pPr>
            <a:r>
              <a:rPr b="1" i="0" lang="en" sz="1867" u="none" cap="none" strike="noStrike">
                <a:solidFill>
                  <a:schemeClr val="dk1"/>
                </a:solidFill>
                <a:latin typeface="Arial"/>
                <a:ea typeface="Arial"/>
                <a:cs typeface="Arial"/>
                <a:sym typeface="Arial"/>
              </a:rPr>
              <a:t>Rental Income		$316,800</a:t>
            </a:r>
            <a:endParaRPr b="1" i="0" sz="2800" u="none" cap="none" strike="noStrike">
              <a:solidFill>
                <a:schemeClr val="dk1"/>
              </a:solidFill>
              <a:latin typeface="Arial"/>
              <a:ea typeface="Arial"/>
              <a:cs typeface="Arial"/>
              <a:sym typeface="Arial"/>
            </a:endParaRPr>
          </a:p>
          <a:p>
            <a:pPr indent="0" lvl="0" marL="0" marR="0" rtl="0" algn="just">
              <a:lnSpc>
                <a:spcPct val="80000"/>
              </a:lnSpc>
              <a:spcBef>
                <a:spcPts val="400"/>
              </a:spcBef>
              <a:spcAft>
                <a:spcPts val="0"/>
              </a:spcAft>
              <a:buNone/>
            </a:pPr>
            <a:r>
              <a:rPr lang="en" sz="1600">
                <a:latin typeface="Arial"/>
                <a:ea typeface="Arial"/>
                <a:cs typeface="Arial"/>
                <a:sym typeface="Arial"/>
              </a:rPr>
              <a:t>       </a:t>
            </a:r>
            <a:r>
              <a:rPr b="0" i="0" lang="en" sz="1600" u="none" cap="none" strike="noStrike">
                <a:solidFill>
                  <a:schemeClr val="dk1"/>
                </a:solidFill>
                <a:latin typeface="Arial"/>
                <a:ea typeface="Arial"/>
                <a:cs typeface="Arial"/>
                <a:sym typeface="Arial"/>
              </a:rPr>
              <a:t>Vacancy (15%)	            (47,520)</a:t>
            </a:r>
            <a:endParaRPr b="0" i="0" sz="2400" u="none" cap="none" strike="noStrike">
              <a:solidFill>
                <a:schemeClr val="dk1"/>
              </a:solidFill>
              <a:latin typeface="Arial"/>
              <a:ea typeface="Arial"/>
              <a:cs typeface="Arial"/>
              <a:sym typeface="Arial"/>
            </a:endParaRPr>
          </a:p>
          <a:p>
            <a:pPr indent="-186262" lvl="0" marL="186262" marR="0" rtl="0" algn="just">
              <a:lnSpc>
                <a:spcPct val="80000"/>
              </a:lnSpc>
              <a:spcBef>
                <a:spcPts val="1467"/>
              </a:spcBef>
              <a:spcAft>
                <a:spcPts val="0"/>
              </a:spcAft>
              <a:buClr>
                <a:srgbClr val="9E3611"/>
              </a:buClr>
              <a:buSzPts val="1200"/>
              <a:buFont typeface="Arial"/>
              <a:buChar char="▪"/>
            </a:pPr>
            <a:r>
              <a:rPr b="1" i="0" lang="en" sz="1867" u="none" cap="none" strike="noStrike">
                <a:solidFill>
                  <a:schemeClr val="dk1"/>
                </a:solidFill>
                <a:latin typeface="Arial"/>
                <a:ea typeface="Arial"/>
                <a:cs typeface="Arial"/>
                <a:sym typeface="Arial"/>
              </a:rPr>
              <a:t>Gross Income		$269,280</a:t>
            </a:r>
            <a:endParaRPr b="1" i="0" sz="2800" u="none" cap="none" strike="noStrike">
              <a:solidFill>
                <a:schemeClr val="dk1"/>
              </a:solidFill>
              <a:latin typeface="Arial"/>
              <a:ea typeface="Arial"/>
              <a:cs typeface="Arial"/>
              <a:sym typeface="Arial"/>
            </a:endParaRPr>
          </a:p>
          <a:p>
            <a:pPr indent="-186262" lvl="0" marL="186262" marR="0" rtl="0" algn="just">
              <a:lnSpc>
                <a:spcPct val="80000"/>
              </a:lnSpc>
              <a:spcBef>
                <a:spcPts val="1200"/>
              </a:spcBef>
              <a:spcAft>
                <a:spcPts val="0"/>
              </a:spcAft>
              <a:buClr>
                <a:srgbClr val="9E3611"/>
              </a:buClr>
              <a:buSzPts val="1200"/>
              <a:buFont typeface="Arial"/>
              <a:buChar char="▪"/>
            </a:pPr>
            <a:r>
              <a:rPr b="1" i="0" lang="en" sz="1867" u="none" cap="none" strike="noStrike">
                <a:solidFill>
                  <a:schemeClr val="dk1"/>
                </a:solidFill>
                <a:latin typeface="Arial"/>
                <a:ea typeface="Arial"/>
                <a:cs typeface="Arial"/>
                <a:sym typeface="Arial"/>
              </a:rPr>
              <a:t>Expenses			$133,716</a:t>
            </a:r>
            <a:endParaRPr b="1" i="0" sz="2800" u="none" cap="none" strike="noStrike">
              <a:solidFill>
                <a:schemeClr val="dk1"/>
              </a:solidFill>
              <a:latin typeface="Arial"/>
              <a:ea typeface="Arial"/>
              <a:cs typeface="Arial"/>
              <a:sym typeface="Arial"/>
            </a:endParaRPr>
          </a:p>
          <a:p>
            <a:pPr indent="-177796" lvl="1" marL="457189" marR="0" rtl="0" algn="just">
              <a:lnSpc>
                <a:spcPct val="80000"/>
              </a:lnSpc>
              <a:spcBef>
                <a:spcPts val="400"/>
              </a:spcBef>
              <a:spcAft>
                <a:spcPts val="0"/>
              </a:spcAft>
              <a:buClr>
                <a:srgbClr val="9E3611"/>
              </a:buClr>
              <a:buSzPts val="1100"/>
              <a:buFont typeface="Arial"/>
              <a:buChar char="▪"/>
            </a:pPr>
            <a:r>
              <a:rPr b="0" i="0" lang="en" sz="1600" u="none" cap="none" strike="noStrike">
                <a:solidFill>
                  <a:schemeClr val="dk1"/>
                </a:solidFill>
                <a:latin typeface="Arial"/>
                <a:ea typeface="Arial"/>
                <a:cs typeface="Arial"/>
                <a:sym typeface="Arial"/>
              </a:rPr>
              <a:t>Taxes		    	    (22,000)</a:t>
            </a:r>
            <a:endParaRPr b="0" i="0" sz="2400" u="none" cap="none" strike="noStrike">
              <a:solidFill>
                <a:schemeClr val="dk1"/>
              </a:solidFill>
              <a:latin typeface="Arial"/>
              <a:ea typeface="Arial"/>
              <a:cs typeface="Arial"/>
              <a:sym typeface="Arial"/>
            </a:endParaRPr>
          </a:p>
          <a:p>
            <a:pPr indent="-177796" lvl="1" marL="457189" marR="0" rtl="0" algn="just">
              <a:lnSpc>
                <a:spcPct val="80000"/>
              </a:lnSpc>
              <a:spcBef>
                <a:spcPts val="667"/>
              </a:spcBef>
              <a:spcAft>
                <a:spcPts val="0"/>
              </a:spcAft>
              <a:buClr>
                <a:srgbClr val="9E3611"/>
              </a:buClr>
              <a:buSzPts val="1100"/>
              <a:buFont typeface="Arial"/>
              <a:buChar char="▪"/>
            </a:pPr>
            <a:r>
              <a:rPr b="0" i="0" lang="en" sz="1600" u="none" cap="none" strike="noStrike">
                <a:solidFill>
                  <a:schemeClr val="dk1"/>
                </a:solidFill>
                <a:latin typeface="Arial"/>
                <a:ea typeface="Arial"/>
                <a:cs typeface="Arial"/>
                <a:sym typeface="Arial"/>
              </a:rPr>
              <a:t>Insurance		   	    (16,800)</a:t>
            </a:r>
            <a:endParaRPr b="0" i="0" sz="2400" u="none" cap="none" strike="noStrike">
              <a:solidFill>
                <a:schemeClr val="dk1"/>
              </a:solidFill>
              <a:latin typeface="Arial"/>
              <a:ea typeface="Arial"/>
              <a:cs typeface="Arial"/>
              <a:sym typeface="Arial"/>
            </a:endParaRPr>
          </a:p>
          <a:p>
            <a:pPr indent="-177796" lvl="1" marL="457189" marR="0" rtl="0" algn="just">
              <a:lnSpc>
                <a:spcPct val="80000"/>
              </a:lnSpc>
              <a:spcBef>
                <a:spcPts val="667"/>
              </a:spcBef>
              <a:spcAft>
                <a:spcPts val="0"/>
              </a:spcAft>
              <a:buClr>
                <a:srgbClr val="9E3611"/>
              </a:buClr>
              <a:buSzPts val="1100"/>
              <a:buFont typeface="Arial"/>
              <a:buChar char="▪"/>
            </a:pPr>
            <a:r>
              <a:rPr b="0" i="0" lang="en" sz="1600" u="none" cap="none" strike="noStrike">
                <a:solidFill>
                  <a:schemeClr val="dk1"/>
                </a:solidFill>
                <a:latin typeface="Arial"/>
                <a:ea typeface="Arial"/>
                <a:cs typeface="Arial"/>
                <a:sym typeface="Arial"/>
              </a:rPr>
              <a:t>Utilities		    	</a:t>
            </a:r>
            <a:r>
              <a:rPr lang="en" sz="1600">
                <a:latin typeface="Arial"/>
                <a:ea typeface="Arial"/>
                <a:cs typeface="Arial"/>
                <a:sym typeface="Arial"/>
              </a:rPr>
              <a:t>    </a:t>
            </a:r>
            <a:r>
              <a:rPr b="0" i="0" lang="en" sz="1600" u="none" cap="none" strike="noStrike">
                <a:solidFill>
                  <a:schemeClr val="dk1"/>
                </a:solidFill>
                <a:latin typeface="Arial"/>
                <a:ea typeface="Arial"/>
                <a:cs typeface="Arial"/>
                <a:sym typeface="Arial"/>
              </a:rPr>
              <a:t>(56,900)</a:t>
            </a:r>
            <a:endParaRPr b="0" i="0" sz="2400" u="none" cap="none" strike="noStrike">
              <a:solidFill>
                <a:schemeClr val="dk1"/>
              </a:solidFill>
              <a:latin typeface="Arial"/>
              <a:ea typeface="Arial"/>
              <a:cs typeface="Arial"/>
              <a:sym typeface="Arial"/>
            </a:endParaRPr>
          </a:p>
          <a:p>
            <a:pPr indent="-177796" lvl="1" marL="457189" marR="0" rtl="0" algn="just">
              <a:lnSpc>
                <a:spcPct val="80000"/>
              </a:lnSpc>
              <a:spcBef>
                <a:spcPts val="667"/>
              </a:spcBef>
              <a:spcAft>
                <a:spcPts val="0"/>
              </a:spcAft>
              <a:buClr>
                <a:srgbClr val="9E3611"/>
              </a:buClr>
              <a:buSzPts val="1100"/>
              <a:buFont typeface="Arial"/>
              <a:buChar char="▪"/>
            </a:pPr>
            <a:r>
              <a:rPr b="0" i="0" lang="en" sz="1600" u="none" cap="none" strike="noStrike">
                <a:solidFill>
                  <a:schemeClr val="dk1"/>
                </a:solidFill>
                <a:latin typeface="Arial"/>
                <a:ea typeface="Arial"/>
                <a:cs typeface="Arial"/>
                <a:sym typeface="Arial"/>
              </a:rPr>
              <a:t>Maintenance (10%)	    (31,680)</a:t>
            </a:r>
            <a:endParaRPr b="0" i="0" sz="2400" u="none" cap="none" strike="noStrike">
              <a:solidFill>
                <a:schemeClr val="dk1"/>
              </a:solidFill>
              <a:latin typeface="Arial"/>
              <a:ea typeface="Arial"/>
              <a:cs typeface="Arial"/>
              <a:sym typeface="Arial"/>
            </a:endParaRPr>
          </a:p>
          <a:p>
            <a:pPr indent="-177796" lvl="1" marL="457189" marR="0" rtl="0" algn="just">
              <a:lnSpc>
                <a:spcPct val="80000"/>
              </a:lnSpc>
              <a:spcBef>
                <a:spcPts val="667"/>
              </a:spcBef>
              <a:spcAft>
                <a:spcPts val="0"/>
              </a:spcAft>
              <a:buClr>
                <a:srgbClr val="9E3611"/>
              </a:buClr>
              <a:buSzPts val="1100"/>
              <a:buFont typeface="Arial"/>
              <a:buChar char="▪"/>
            </a:pPr>
            <a:r>
              <a:rPr b="0" i="0" lang="en" sz="1600" u="none" cap="none" strike="noStrike">
                <a:solidFill>
                  <a:schemeClr val="dk1"/>
                </a:solidFill>
                <a:latin typeface="Arial"/>
                <a:ea typeface="Arial"/>
                <a:cs typeface="Arial"/>
                <a:sym typeface="Arial"/>
              </a:rPr>
              <a:t>Management (self)</a:t>
            </a:r>
            <a:r>
              <a:rPr lang="en" sz="1600">
                <a:latin typeface="Arial"/>
                <a:ea typeface="Arial"/>
                <a:cs typeface="Arial"/>
                <a:sym typeface="Arial"/>
              </a:rPr>
              <a:t>        </a:t>
            </a:r>
            <a:r>
              <a:rPr b="0" i="0" lang="en" sz="1600" u="none" cap="none" strike="noStrike">
                <a:solidFill>
                  <a:schemeClr val="dk1"/>
                </a:solidFill>
                <a:latin typeface="Arial"/>
                <a:ea typeface="Arial"/>
                <a:cs typeface="Arial"/>
                <a:sym typeface="Arial"/>
              </a:rPr>
              <a:t>(6,336)</a:t>
            </a:r>
            <a:endParaRPr b="0" i="0" sz="2400" u="none" cap="none" strike="noStrike">
              <a:solidFill>
                <a:schemeClr val="dk1"/>
              </a:solidFill>
              <a:latin typeface="Arial"/>
              <a:ea typeface="Arial"/>
              <a:cs typeface="Arial"/>
              <a:sym typeface="Arial"/>
            </a:endParaRPr>
          </a:p>
          <a:p>
            <a:pPr indent="-186262" lvl="0" marL="186262" marR="0" rtl="0" algn="just">
              <a:lnSpc>
                <a:spcPct val="80000"/>
              </a:lnSpc>
              <a:spcBef>
                <a:spcPts val="1467"/>
              </a:spcBef>
              <a:spcAft>
                <a:spcPts val="0"/>
              </a:spcAft>
              <a:buClr>
                <a:srgbClr val="9E3611"/>
              </a:buClr>
              <a:buSzPts val="1200"/>
              <a:buFont typeface="Arial"/>
              <a:buChar char="▪"/>
            </a:pPr>
            <a:r>
              <a:rPr b="1" i="0" lang="en" sz="1867" u="none" cap="none" strike="noStrike">
                <a:solidFill>
                  <a:schemeClr val="dk1"/>
                </a:solidFill>
                <a:latin typeface="Arial"/>
                <a:ea typeface="Arial"/>
                <a:cs typeface="Arial"/>
                <a:sym typeface="Arial"/>
              </a:rPr>
              <a:t>Net Op Income</a:t>
            </a:r>
            <a:r>
              <a:rPr b="1" i="0" lang="en" sz="1867" u="none" cap="none" strike="noStrike">
                <a:solidFill>
                  <a:srgbClr val="FFCB51"/>
                </a:solidFill>
                <a:latin typeface="Arial"/>
                <a:ea typeface="Arial"/>
                <a:cs typeface="Arial"/>
                <a:sym typeface="Arial"/>
              </a:rPr>
              <a:t>      </a:t>
            </a:r>
            <a:r>
              <a:rPr b="1" i="0" lang="en" sz="1867" u="none" cap="none" strike="noStrike">
                <a:solidFill>
                  <a:srgbClr val="DE9900"/>
                </a:solidFill>
                <a:latin typeface="Arial"/>
                <a:ea typeface="Arial"/>
                <a:cs typeface="Arial"/>
                <a:sym typeface="Arial"/>
              </a:rPr>
              <a:t>$135,564</a:t>
            </a:r>
            <a:endParaRPr b="1" i="0" sz="2800" u="none" cap="none" strike="noStrike">
              <a:solidFill>
                <a:srgbClr val="DE9900"/>
              </a:solidFill>
              <a:latin typeface="Arial"/>
              <a:ea typeface="Arial"/>
              <a:cs typeface="Arial"/>
              <a:sym typeface="Arial"/>
            </a:endParaRPr>
          </a:p>
          <a:p>
            <a:pPr indent="-84664" lvl="0" marL="186262" marR="0" rtl="0" algn="just">
              <a:lnSpc>
                <a:spcPct val="80000"/>
              </a:lnSpc>
              <a:spcBef>
                <a:spcPts val="1200"/>
              </a:spcBef>
              <a:spcAft>
                <a:spcPts val="0"/>
              </a:spcAft>
              <a:buClr>
                <a:srgbClr val="9E3611"/>
              </a:buClr>
              <a:buSzPts val="1200"/>
              <a:buFont typeface="Arial"/>
              <a:buNone/>
            </a:pPr>
            <a:r>
              <a:t/>
            </a:r>
            <a:endParaRPr b="1" i="0" sz="1867" u="none" cap="none" strike="noStrike">
              <a:solidFill>
                <a:schemeClr val="dk1"/>
              </a:solidFill>
              <a:latin typeface="Arial"/>
              <a:ea typeface="Arial"/>
              <a:cs typeface="Arial"/>
              <a:sym typeface="Arial"/>
            </a:endParaRPr>
          </a:p>
        </p:txBody>
      </p:sp>
      <p:sp>
        <p:nvSpPr>
          <p:cNvPr id="185" name="Google Shape;185;p24"/>
          <p:cNvSpPr txBox="1"/>
          <p:nvPr>
            <p:ph idx="3" type="body"/>
          </p:nvPr>
        </p:nvSpPr>
        <p:spPr>
          <a:xfrm>
            <a:off x="6364275" y="2285200"/>
            <a:ext cx="4754700" cy="6399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9E3611"/>
              </a:buClr>
              <a:buSzPts val="1300"/>
              <a:buFont typeface="Arial"/>
              <a:buNone/>
            </a:pPr>
            <a:r>
              <a:rPr b="1" i="0" lang="en" sz="2000" u="none" cap="none" strike="noStrike">
                <a:solidFill>
                  <a:srgbClr val="DE9900"/>
                </a:solidFill>
                <a:latin typeface="Arial"/>
                <a:ea typeface="Arial"/>
                <a:cs typeface="Arial"/>
                <a:sym typeface="Arial"/>
              </a:rPr>
              <a:t>Stabilized (After Repair) Financials</a:t>
            </a:r>
            <a:endParaRPr b="1" i="0" sz="2000" u="none" cap="none" strike="noStrike">
              <a:solidFill>
                <a:srgbClr val="DE9900"/>
              </a:solidFill>
              <a:latin typeface="Arial"/>
              <a:ea typeface="Arial"/>
              <a:cs typeface="Arial"/>
              <a:sym typeface="Arial"/>
            </a:endParaRPr>
          </a:p>
        </p:txBody>
      </p:sp>
      <p:sp>
        <p:nvSpPr>
          <p:cNvPr id="186" name="Google Shape;186;p24"/>
          <p:cNvSpPr txBox="1"/>
          <p:nvPr>
            <p:ph idx="4" type="body"/>
          </p:nvPr>
        </p:nvSpPr>
        <p:spPr>
          <a:xfrm>
            <a:off x="6418800" y="2925100"/>
            <a:ext cx="3465900" cy="3291900"/>
          </a:xfrm>
          <a:prstGeom prst="rect">
            <a:avLst/>
          </a:prstGeom>
          <a:noFill/>
          <a:ln>
            <a:noFill/>
          </a:ln>
        </p:spPr>
        <p:txBody>
          <a:bodyPr anchorCtr="0" anchor="t" bIns="45700" lIns="91425" spcFirstLastPara="1" rIns="91425" wrap="square" tIns="45700">
            <a:noAutofit/>
          </a:bodyPr>
          <a:lstStyle/>
          <a:p>
            <a:pPr indent="-186262" lvl="0" marL="186262" marR="0" rtl="0" algn="just">
              <a:lnSpc>
                <a:spcPct val="80000"/>
              </a:lnSpc>
              <a:spcBef>
                <a:spcPts val="0"/>
              </a:spcBef>
              <a:spcAft>
                <a:spcPts val="0"/>
              </a:spcAft>
              <a:buClr>
                <a:srgbClr val="9E3611"/>
              </a:buClr>
              <a:buSzPts val="1200"/>
              <a:buFont typeface="Arial"/>
              <a:buChar char="▪"/>
            </a:pPr>
            <a:r>
              <a:rPr b="1" i="0" lang="en" sz="1867" u="none" cap="none" strike="noStrike">
                <a:solidFill>
                  <a:schemeClr val="dk1"/>
                </a:solidFill>
                <a:latin typeface="Arial"/>
                <a:ea typeface="Arial"/>
                <a:cs typeface="Arial"/>
                <a:sym typeface="Arial"/>
              </a:rPr>
              <a:t>Rental Income		$403,200</a:t>
            </a:r>
            <a:endParaRPr b="1" i="0" sz="2800" u="none" cap="none" strike="noStrike">
              <a:solidFill>
                <a:schemeClr val="dk1"/>
              </a:solidFill>
              <a:latin typeface="Arial"/>
              <a:ea typeface="Arial"/>
              <a:cs typeface="Arial"/>
              <a:sym typeface="Arial"/>
            </a:endParaRPr>
          </a:p>
          <a:p>
            <a:pPr indent="-177796" lvl="1" marL="457189" marR="0" rtl="0" algn="just">
              <a:lnSpc>
                <a:spcPct val="80000"/>
              </a:lnSpc>
              <a:spcBef>
                <a:spcPts val="400"/>
              </a:spcBef>
              <a:spcAft>
                <a:spcPts val="0"/>
              </a:spcAft>
              <a:buClr>
                <a:srgbClr val="9E3611"/>
              </a:buClr>
              <a:buSzPts val="1100"/>
              <a:buFont typeface="Arial"/>
              <a:buChar char="▪"/>
            </a:pPr>
            <a:r>
              <a:rPr b="0" i="0" lang="en" sz="1600" u="none" cap="none" strike="noStrike">
                <a:solidFill>
                  <a:schemeClr val="dk1"/>
                </a:solidFill>
                <a:latin typeface="Arial"/>
                <a:ea typeface="Arial"/>
                <a:cs typeface="Arial"/>
                <a:sym typeface="Arial"/>
              </a:rPr>
              <a:t>Vacancy (6%)	            (24,192)</a:t>
            </a:r>
            <a:endParaRPr b="0" i="0" sz="1600" u="none" cap="none" strike="noStrike">
              <a:solidFill>
                <a:schemeClr val="dk1"/>
              </a:solidFill>
              <a:latin typeface="Arial"/>
              <a:ea typeface="Arial"/>
              <a:cs typeface="Arial"/>
              <a:sym typeface="Arial"/>
            </a:endParaRPr>
          </a:p>
          <a:p>
            <a:pPr indent="-186262" lvl="0" marL="186262" marR="0" rtl="0" algn="just">
              <a:lnSpc>
                <a:spcPct val="80000"/>
              </a:lnSpc>
              <a:spcBef>
                <a:spcPts val="1467"/>
              </a:spcBef>
              <a:spcAft>
                <a:spcPts val="0"/>
              </a:spcAft>
              <a:buClr>
                <a:srgbClr val="9E3611"/>
              </a:buClr>
              <a:buSzPts val="1200"/>
              <a:buFont typeface="Arial"/>
              <a:buChar char="▪"/>
            </a:pPr>
            <a:r>
              <a:rPr b="1" i="0" lang="en" sz="1867" u="none" cap="none" strike="noStrike">
                <a:solidFill>
                  <a:schemeClr val="dk1"/>
                </a:solidFill>
                <a:latin typeface="Arial"/>
                <a:ea typeface="Arial"/>
                <a:cs typeface="Arial"/>
                <a:sym typeface="Arial"/>
              </a:rPr>
              <a:t>Gross Income		$379,008</a:t>
            </a:r>
            <a:endParaRPr b="1" i="0" sz="1867" u="none" cap="none" strike="noStrike">
              <a:solidFill>
                <a:schemeClr val="dk1"/>
              </a:solidFill>
              <a:latin typeface="Arial"/>
              <a:ea typeface="Arial"/>
              <a:cs typeface="Arial"/>
              <a:sym typeface="Arial"/>
            </a:endParaRPr>
          </a:p>
          <a:p>
            <a:pPr indent="-186262" lvl="0" marL="186262" marR="0" rtl="0" algn="just">
              <a:lnSpc>
                <a:spcPct val="80000"/>
              </a:lnSpc>
              <a:spcBef>
                <a:spcPts val="1200"/>
              </a:spcBef>
              <a:spcAft>
                <a:spcPts val="0"/>
              </a:spcAft>
              <a:buClr>
                <a:srgbClr val="9E3611"/>
              </a:buClr>
              <a:buSzPts val="1200"/>
              <a:buFont typeface="Arial"/>
              <a:buChar char="▪"/>
            </a:pPr>
            <a:r>
              <a:rPr b="1" i="0" lang="en" sz="1867" u="none" cap="none" strike="noStrike">
                <a:solidFill>
                  <a:schemeClr val="dk1"/>
                </a:solidFill>
                <a:latin typeface="Arial"/>
                <a:ea typeface="Arial"/>
                <a:cs typeface="Arial"/>
                <a:sym typeface="Arial"/>
              </a:rPr>
              <a:t>Expenses		       $128,184</a:t>
            </a:r>
            <a:endParaRPr b="1" i="0" sz="1867" u="none" cap="none" strike="noStrike">
              <a:solidFill>
                <a:schemeClr val="dk1"/>
              </a:solidFill>
              <a:latin typeface="Arial"/>
              <a:ea typeface="Arial"/>
              <a:cs typeface="Arial"/>
              <a:sym typeface="Arial"/>
            </a:endParaRPr>
          </a:p>
          <a:p>
            <a:pPr indent="-177796" lvl="1" marL="457189" marR="0" rtl="0" algn="just">
              <a:lnSpc>
                <a:spcPct val="80000"/>
              </a:lnSpc>
              <a:spcBef>
                <a:spcPts val="400"/>
              </a:spcBef>
              <a:spcAft>
                <a:spcPts val="0"/>
              </a:spcAft>
              <a:buClr>
                <a:srgbClr val="9E3611"/>
              </a:buClr>
              <a:buSzPts val="1100"/>
              <a:buFont typeface="Arial"/>
              <a:buChar char="▪"/>
            </a:pPr>
            <a:r>
              <a:rPr b="0" i="0" lang="en" sz="1600" u="none" cap="none" strike="noStrike">
                <a:solidFill>
                  <a:schemeClr val="dk1"/>
                </a:solidFill>
                <a:latin typeface="Arial"/>
                <a:ea typeface="Arial"/>
                <a:cs typeface="Arial"/>
                <a:sym typeface="Arial"/>
              </a:rPr>
              <a:t>Taxes		            (29,400)</a:t>
            </a:r>
            <a:endParaRPr b="0" i="0" sz="2400" u="none" cap="none" strike="noStrike">
              <a:solidFill>
                <a:schemeClr val="dk1"/>
              </a:solidFill>
              <a:latin typeface="Arial"/>
              <a:ea typeface="Arial"/>
              <a:cs typeface="Arial"/>
              <a:sym typeface="Arial"/>
            </a:endParaRPr>
          </a:p>
          <a:p>
            <a:pPr indent="-177796" lvl="1" marL="457189" marR="0" rtl="0" algn="just">
              <a:lnSpc>
                <a:spcPct val="80000"/>
              </a:lnSpc>
              <a:spcBef>
                <a:spcPts val="667"/>
              </a:spcBef>
              <a:spcAft>
                <a:spcPts val="0"/>
              </a:spcAft>
              <a:buClr>
                <a:srgbClr val="9E3611"/>
              </a:buClr>
              <a:buSzPts val="1100"/>
              <a:buFont typeface="Arial"/>
              <a:buChar char="▪"/>
            </a:pPr>
            <a:r>
              <a:rPr b="0" i="0" lang="en" sz="1600" u="none" cap="none" strike="noStrike">
                <a:solidFill>
                  <a:schemeClr val="dk1"/>
                </a:solidFill>
                <a:latin typeface="Arial"/>
                <a:ea typeface="Arial"/>
                <a:cs typeface="Arial"/>
                <a:sym typeface="Arial"/>
              </a:rPr>
              <a:t>Insurance		   </a:t>
            </a:r>
            <a:r>
              <a:rPr lang="en" sz="1600">
                <a:latin typeface="Arial"/>
                <a:ea typeface="Arial"/>
                <a:cs typeface="Arial"/>
                <a:sym typeface="Arial"/>
              </a:rPr>
              <a:t>         </a:t>
            </a:r>
            <a:r>
              <a:rPr b="0" i="0" lang="en" sz="1600" u="none" cap="none" strike="noStrike">
                <a:solidFill>
                  <a:schemeClr val="dk1"/>
                </a:solidFill>
                <a:latin typeface="Arial"/>
                <a:ea typeface="Arial"/>
                <a:cs typeface="Arial"/>
                <a:sym typeface="Arial"/>
              </a:rPr>
              <a:t>(14,400)</a:t>
            </a:r>
            <a:endParaRPr b="0" i="0" sz="2400" u="none" cap="none" strike="noStrike">
              <a:solidFill>
                <a:schemeClr val="dk1"/>
              </a:solidFill>
              <a:latin typeface="Arial"/>
              <a:ea typeface="Arial"/>
              <a:cs typeface="Arial"/>
              <a:sym typeface="Arial"/>
            </a:endParaRPr>
          </a:p>
          <a:p>
            <a:pPr indent="-177796" lvl="1" marL="457189" marR="0" rtl="0" algn="just">
              <a:lnSpc>
                <a:spcPct val="80000"/>
              </a:lnSpc>
              <a:spcBef>
                <a:spcPts val="667"/>
              </a:spcBef>
              <a:spcAft>
                <a:spcPts val="0"/>
              </a:spcAft>
              <a:buClr>
                <a:srgbClr val="9E3611"/>
              </a:buClr>
              <a:buSzPts val="1100"/>
              <a:buFont typeface="Arial"/>
              <a:buChar char="▪"/>
            </a:pPr>
            <a:r>
              <a:rPr b="0" i="0" lang="en" sz="1600" u="none" cap="none" strike="noStrike">
                <a:solidFill>
                  <a:schemeClr val="dk1"/>
                </a:solidFill>
                <a:latin typeface="Arial"/>
                <a:ea typeface="Arial"/>
                <a:cs typeface="Arial"/>
                <a:sym typeface="Arial"/>
              </a:rPr>
              <a:t>Utilities		            (36,000)</a:t>
            </a:r>
            <a:endParaRPr b="0" i="0" sz="2400" u="none" cap="none" strike="noStrike">
              <a:solidFill>
                <a:schemeClr val="dk1"/>
              </a:solidFill>
              <a:latin typeface="Arial"/>
              <a:ea typeface="Arial"/>
              <a:cs typeface="Arial"/>
              <a:sym typeface="Arial"/>
            </a:endParaRPr>
          </a:p>
          <a:p>
            <a:pPr indent="-177796" lvl="1" marL="457189" marR="0" rtl="0" algn="just">
              <a:lnSpc>
                <a:spcPct val="80000"/>
              </a:lnSpc>
              <a:spcBef>
                <a:spcPts val="667"/>
              </a:spcBef>
              <a:spcAft>
                <a:spcPts val="0"/>
              </a:spcAft>
              <a:buClr>
                <a:srgbClr val="9E3611"/>
              </a:buClr>
              <a:buSzPts val="1100"/>
              <a:buFont typeface="Arial"/>
              <a:buChar char="▪"/>
            </a:pPr>
            <a:r>
              <a:rPr b="0" i="0" lang="en" sz="1600" u="none" cap="none" strike="noStrike">
                <a:solidFill>
                  <a:schemeClr val="dk1"/>
                </a:solidFill>
                <a:latin typeface="Arial"/>
                <a:ea typeface="Arial"/>
                <a:cs typeface="Arial"/>
                <a:sym typeface="Arial"/>
              </a:rPr>
              <a:t>Maintenance (6%)	    (24,192)</a:t>
            </a:r>
            <a:endParaRPr b="0" i="0" sz="2400" u="none" cap="none" strike="noStrike">
              <a:solidFill>
                <a:schemeClr val="dk1"/>
              </a:solidFill>
              <a:latin typeface="Arial"/>
              <a:ea typeface="Arial"/>
              <a:cs typeface="Arial"/>
              <a:sym typeface="Arial"/>
            </a:endParaRPr>
          </a:p>
          <a:p>
            <a:pPr indent="-177796" lvl="1" marL="457189" marR="0" rtl="0" algn="just">
              <a:lnSpc>
                <a:spcPct val="80000"/>
              </a:lnSpc>
              <a:spcBef>
                <a:spcPts val="667"/>
              </a:spcBef>
              <a:spcAft>
                <a:spcPts val="0"/>
              </a:spcAft>
              <a:buClr>
                <a:srgbClr val="9E3611"/>
              </a:buClr>
              <a:buSzPts val="1100"/>
              <a:buFont typeface="Arial"/>
              <a:buChar char="▪"/>
            </a:pPr>
            <a:r>
              <a:rPr b="0" i="0" lang="en" sz="1600" u="none" cap="none" strike="noStrike">
                <a:solidFill>
                  <a:schemeClr val="dk1"/>
                </a:solidFill>
                <a:latin typeface="Arial"/>
                <a:ea typeface="Arial"/>
                <a:cs typeface="Arial"/>
                <a:sym typeface="Arial"/>
              </a:rPr>
              <a:t>Management (6%)	    (24,192)</a:t>
            </a:r>
            <a:endParaRPr b="0" i="0" sz="2400" u="none" cap="none" strike="noStrike">
              <a:solidFill>
                <a:schemeClr val="dk1"/>
              </a:solidFill>
              <a:latin typeface="Arial"/>
              <a:ea typeface="Arial"/>
              <a:cs typeface="Arial"/>
              <a:sym typeface="Arial"/>
            </a:endParaRPr>
          </a:p>
          <a:p>
            <a:pPr indent="-186262" lvl="0" marL="186262" marR="0" rtl="0" algn="just">
              <a:lnSpc>
                <a:spcPct val="80000"/>
              </a:lnSpc>
              <a:spcBef>
                <a:spcPts val="1467"/>
              </a:spcBef>
              <a:spcAft>
                <a:spcPts val="0"/>
              </a:spcAft>
              <a:buClr>
                <a:srgbClr val="9E3611"/>
              </a:buClr>
              <a:buSzPts val="1200"/>
              <a:buFont typeface="Arial"/>
              <a:buChar char="▪"/>
            </a:pPr>
            <a:r>
              <a:rPr b="1" i="0" lang="en" sz="1867" u="none" cap="none" strike="noStrike">
                <a:solidFill>
                  <a:schemeClr val="dk1"/>
                </a:solidFill>
                <a:latin typeface="Arial"/>
                <a:ea typeface="Arial"/>
                <a:cs typeface="Arial"/>
                <a:sym typeface="Arial"/>
              </a:rPr>
              <a:t>Net Op Income</a:t>
            </a:r>
            <a:r>
              <a:rPr b="1" lang="en" sz="1867">
                <a:latin typeface="Arial"/>
                <a:ea typeface="Arial"/>
                <a:cs typeface="Arial"/>
                <a:sym typeface="Arial"/>
              </a:rPr>
              <a:t>  </a:t>
            </a:r>
            <a:r>
              <a:rPr b="1" i="0" lang="en" sz="1867" u="none" cap="none" strike="noStrike">
                <a:solidFill>
                  <a:srgbClr val="FFCB51"/>
                </a:solidFill>
                <a:latin typeface="Arial"/>
                <a:ea typeface="Arial"/>
                <a:cs typeface="Arial"/>
                <a:sym typeface="Arial"/>
              </a:rPr>
              <a:t>    </a:t>
            </a:r>
            <a:r>
              <a:rPr b="1" i="0" lang="en" sz="1867" u="none" cap="none" strike="noStrike">
                <a:solidFill>
                  <a:srgbClr val="DE9900"/>
                </a:solidFill>
                <a:latin typeface="Arial"/>
                <a:ea typeface="Arial"/>
                <a:cs typeface="Arial"/>
                <a:sym typeface="Arial"/>
              </a:rPr>
              <a:t>$250,824</a:t>
            </a:r>
            <a:endParaRPr b="1" i="0" sz="1867" u="none" cap="none" strike="noStrike">
              <a:solidFill>
                <a:srgbClr val="DE9900"/>
              </a:solidFill>
              <a:latin typeface="Arial"/>
              <a:ea typeface="Arial"/>
              <a:cs typeface="Arial"/>
              <a:sym typeface="Arial"/>
            </a:endParaRPr>
          </a:p>
          <a:p>
            <a:pPr indent="-84664" lvl="0" marL="186262" marR="0" rtl="0" algn="just">
              <a:lnSpc>
                <a:spcPct val="80000"/>
              </a:lnSpc>
              <a:spcBef>
                <a:spcPts val="1200"/>
              </a:spcBef>
              <a:spcAft>
                <a:spcPts val="0"/>
              </a:spcAft>
              <a:buClr>
                <a:srgbClr val="9E3611"/>
              </a:buClr>
              <a:buSzPts val="1200"/>
              <a:buFont typeface="Arial"/>
              <a:buNone/>
            </a:pPr>
            <a:r>
              <a:t/>
            </a:r>
            <a:endParaRPr b="0" i="0" sz="1867" u="none" cap="none" strike="noStrike">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3">
                                            <p:txEl>
                                              <p:pRg end="0" st="0"/>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4">
                                            <p:txEl>
                                              <p:pRg end="0" st="0"/>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4">
                                            <p:txEl>
                                              <p:pRg end="1" st="1"/>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4">
                                            <p:txEl>
                                              <p:pRg end="2" st="2"/>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4">
                                            <p:txEl>
                                              <p:pRg end="3" st="3"/>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4">
                                            <p:txEl>
                                              <p:pRg end="4" st="4"/>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4">
                                            <p:txEl>
                                              <p:pRg end="5" st="5"/>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4">
                                            <p:txEl>
                                              <p:pRg end="6" st="6"/>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4">
                                            <p:txEl>
                                              <p:pRg end="7" st="7"/>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4">
                                            <p:txEl>
                                              <p:pRg end="8" st="8"/>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4">
                                            <p:txEl>
                                              <p:pRg end="9" st="9"/>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4">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5">
                                            <p:txEl>
                                              <p:pRg end="0" st="0"/>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6">
                                            <p:txEl>
                                              <p:pRg end="0" st="0"/>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6">
                                            <p:txEl>
                                              <p:pRg end="1" st="1"/>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6">
                                            <p:txEl>
                                              <p:pRg end="2" st="2"/>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6">
                                            <p:txEl>
                                              <p:pRg end="3" st="3"/>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6">
                                            <p:txEl>
                                              <p:pRg end="4" st="4"/>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6">
                                            <p:txEl>
                                              <p:pRg end="5" st="5"/>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6">
                                            <p:txEl>
                                              <p:pRg end="6" st="6"/>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6">
                                            <p:txEl>
                                              <p:pRg end="7" st="7"/>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6">
                                            <p:txEl>
                                              <p:pRg end="8" st="8"/>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6">
                                            <p:txEl>
                                              <p:pRg end="9" st="9"/>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6">
                                            <p:txEl>
                                              <p:pRg end="10" st="1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0" name="Shape 190"/>
        <p:cNvGrpSpPr/>
        <p:nvPr/>
      </p:nvGrpSpPr>
      <p:grpSpPr>
        <a:xfrm>
          <a:off x="0" y="0"/>
          <a:ext cx="0" cy="0"/>
          <a:chOff x="0" y="0"/>
          <a:chExt cx="0" cy="0"/>
        </a:xfrm>
      </p:grpSpPr>
      <p:sp>
        <p:nvSpPr>
          <p:cNvPr id="191" name="Google Shape;191;p25"/>
          <p:cNvSpPr txBox="1"/>
          <p:nvPr>
            <p:ph idx="1" type="body"/>
          </p:nvPr>
        </p:nvSpPr>
        <p:spPr>
          <a:xfrm>
            <a:off x="1066800" y="2214009"/>
            <a:ext cx="4754700" cy="6399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9E3611"/>
              </a:buClr>
              <a:buSzPts val="1300"/>
              <a:buFont typeface="Arial"/>
              <a:buNone/>
            </a:pPr>
            <a:r>
              <a:rPr b="1" i="0" lang="en" sz="2000" u="none" cap="none" strike="noStrike">
                <a:solidFill>
                  <a:srgbClr val="DE9900"/>
                </a:solidFill>
                <a:latin typeface="Arial"/>
                <a:ea typeface="Arial"/>
                <a:cs typeface="Arial"/>
                <a:sym typeface="Arial"/>
              </a:rPr>
              <a:t>Acquisition</a:t>
            </a:r>
            <a:endParaRPr b="1" i="0" sz="2000" u="none" cap="none" strike="noStrike">
              <a:solidFill>
                <a:srgbClr val="DE9900"/>
              </a:solidFill>
              <a:latin typeface="Arial"/>
              <a:ea typeface="Arial"/>
              <a:cs typeface="Arial"/>
              <a:sym typeface="Arial"/>
            </a:endParaRPr>
          </a:p>
        </p:txBody>
      </p:sp>
      <p:sp>
        <p:nvSpPr>
          <p:cNvPr id="192" name="Google Shape;192;p25"/>
          <p:cNvSpPr txBox="1"/>
          <p:nvPr>
            <p:ph idx="2" type="body"/>
          </p:nvPr>
        </p:nvSpPr>
        <p:spPr>
          <a:xfrm>
            <a:off x="841250" y="2908950"/>
            <a:ext cx="4754700" cy="3291900"/>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0"/>
              </a:spcBef>
              <a:spcAft>
                <a:spcPts val="0"/>
              </a:spcAft>
              <a:buNone/>
            </a:pPr>
            <a:r>
              <a:rPr b="1" i="0" lang="en" sz="2200" u="none" cap="none" strike="noStrike">
                <a:solidFill>
                  <a:schemeClr val="dk1"/>
                </a:solidFill>
                <a:latin typeface="Arial"/>
                <a:ea typeface="Arial"/>
                <a:cs typeface="Arial"/>
                <a:sym typeface="Arial"/>
              </a:rPr>
              <a:t>All In Price</a:t>
            </a:r>
            <a:r>
              <a:rPr b="1" lang="en" sz="2200">
                <a:latin typeface="Arial"/>
                <a:ea typeface="Arial"/>
                <a:cs typeface="Arial"/>
                <a:sym typeface="Arial"/>
              </a:rPr>
              <a:t>:</a:t>
            </a:r>
            <a:r>
              <a:rPr b="1" i="0" lang="en" sz="2200" u="none" cap="none" strike="noStrike">
                <a:solidFill>
                  <a:schemeClr val="dk1"/>
                </a:solidFill>
                <a:latin typeface="Arial"/>
                <a:ea typeface="Arial"/>
                <a:cs typeface="Arial"/>
                <a:sym typeface="Arial"/>
              </a:rPr>
              <a:t>           </a:t>
            </a:r>
            <a:r>
              <a:rPr b="1" lang="en" sz="2200">
                <a:latin typeface="Arial"/>
                <a:ea typeface="Arial"/>
                <a:cs typeface="Arial"/>
                <a:sym typeface="Arial"/>
              </a:rPr>
              <a:t> </a:t>
            </a:r>
            <a:r>
              <a:rPr b="1" i="0" lang="en" sz="2200" u="none" cap="none" strike="noStrike">
                <a:solidFill>
                  <a:schemeClr val="dk1"/>
                </a:solidFill>
                <a:latin typeface="Arial"/>
                <a:ea typeface="Arial"/>
                <a:cs typeface="Arial"/>
                <a:sym typeface="Arial"/>
              </a:rPr>
              <a:t>$1,899,000</a:t>
            </a:r>
            <a:endParaRPr b="1" sz="2200">
              <a:latin typeface="Arial"/>
              <a:ea typeface="Arial"/>
              <a:cs typeface="Arial"/>
              <a:sym typeface="Arial"/>
            </a:endParaRPr>
          </a:p>
          <a:p>
            <a:pPr indent="0" lvl="0" marL="0" marR="0" rtl="0" algn="just">
              <a:lnSpc>
                <a:spcPct val="90000"/>
              </a:lnSpc>
              <a:spcBef>
                <a:spcPts val="0"/>
              </a:spcBef>
              <a:spcAft>
                <a:spcPts val="0"/>
              </a:spcAft>
              <a:buNone/>
            </a:pPr>
            <a:r>
              <a:rPr b="0" i="0" lang="en" sz="2200" u="none" cap="none" strike="noStrike">
                <a:solidFill>
                  <a:schemeClr val="dk1"/>
                </a:solidFill>
                <a:latin typeface="Arial"/>
                <a:ea typeface="Arial"/>
                <a:cs typeface="Arial"/>
                <a:sym typeface="Arial"/>
              </a:rPr>
              <a:t>Purchase</a:t>
            </a:r>
            <a:r>
              <a:rPr b="0" i="0" lang="en" sz="2200" u="none" cap="none" strike="noStrike">
                <a:solidFill>
                  <a:schemeClr val="dk1"/>
                </a:solidFill>
                <a:latin typeface="Arial"/>
                <a:ea typeface="Arial"/>
                <a:cs typeface="Arial"/>
                <a:sym typeface="Arial"/>
              </a:rPr>
              <a:t> </a:t>
            </a:r>
            <a:r>
              <a:rPr b="0" i="0" lang="en" sz="2200" u="none" cap="none" strike="noStrike">
                <a:solidFill>
                  <a:schemeClr val="dk1"/>
                </a:solidFill>
                <a:latin typeface="Arial"/>
                <a:ea typeface="Arial"/>
                <a:cs typeface="Arial"/>
                <a:sym typeface="Arial"/>
              </a:rPr>
              <a:t>Price</a:t>
            </a:r>
            <a:r>
              <a:rPr lang="en" sz="2200">
                <a:latin typeface="Arial"/>
                <a:ea typeface="Arial"/>
                <a:cs typeface="Arial"/>
                <a:sym typeface="Arial"/>
              </a:rPr>
              <a:t>:   </a:t>
            </a:r>
            <a:r>
              <a:rPr b="0" i="0" lang="en" sz="2200" u="none" cap="none" strike="noStrike">
                <a:solidFill>
                  <a:schemeClr val="dk1"/>
                </a:solidFill>
                <a:latin typeface="Arial"/>
                <a:ea typeface="Arial"/>
                <a:cs typeface="Arial"/>
                <a:sym typeface="Arial"/>
              </a:rPr>
              <a:t> </a:t>
            </a:r>
            <a:r>
              <a:rPr b="0" i="0" lang="en" sz="2200" u="none" cap="none" strike="noStrike">
                <a:solidFill>
                  <a:schemeClr val="dk1"/>
                </a:solidFill>
                <a:latin typeface="Arial"/>
                <a:ea typeface="Arial"/>
                <a:cs typeface="Arial"/>
                <a:sym typeface="Arial"/>
              </a:rPr>
              <a:t>  </a:t>
            </a:r>
            <a:r>
              <a:rPr b="0" i="0" lang="en" sz="2200" u="none" cap="none" strike="noStrike">
                <a:solidFill>
                  <a:schemeClr val="dk1"/>
                </a:solidFill>
                <a:latin typeface="Arial"/>
                <a:ea typeface="Arial"/>
                <a:cs typeface="Arial"/>
                <a:sym typeface="Arial"/>
              </a:rPr>
              <a:t>$1,470,000</a:t>
            </a:r>
            <a:endParaRPr sz="2200">
              <a:latin typeface="Arial"/>
              <a:ea typeface="Arial"/>
              <a:cs typeface="Arial"/>
              <a:sym typeface="Arial"/>
            </a:endParaRPr>
          </a:p>
          <a:p>
            <a:pPr indent="0" lvl="0" marL="0" marR="0" rtl="0" algn="just">
              <a:lnSpc>
                <a:spcPct val="90000"/>
              </a:lnSpc>
              <a:spcBef>
                <a:spcPts val="0"/>
              </a:spcBef>
              <a:spcAft>
                <a:spcPts val="0"/>
              </a:spcAft>
              <a:buNone/>
            </a:pPr>
            <a:r>
              <a:rPr b="0" i="0" lang="en" sz="2200" u="none" cap="none" strike="noStrike">
                <a:solidFill>
                  <a:schemeClr val="dk1"/>
                </a:solidFill>
                <a:latin typeface="Arial"/>
                <a:ea typeface="Arial"/>
                <a:cs typeface="Arial"/>
                <a:sym typeface="Arial"/>
              </a:rPr>
              <a:t>Renovation Budget</a:t>
            </a:r>
            <a:r>
              <a:rPr lang="en" sz="2200">
                <a:latin typeface="Arial"/>
                <a:ea typeface="Arial"/>
                <a:cs typeface="Arial"/>
                <a:sym typeface="Arial"/>
              </a:rPr>
              <a:t>: </a:t>
            </a:r>
            <a:r>
              <a:rPr lang="en" sz="2200">
                <a:latin typeface="Arial"/>
                <a:ea typeface="Arial"/>
                <a:cs typeface="Arial"/>
                <a:sym typeface="Arial"/>
              </a:rPr>
              <a:t>  </a:t>
            </a:r>
            <a:r>
              <a:rPr b="0" i="0" lang="en" sz="2200" u="none" cap="none" strike="noStrike">
                <a:solidFill>
                  <a:schemeClr val="dk1"/>
                </a:solidFill>
                <a:latin typeface="Arial"/>
                <a:ea typeface="Arial"/>
                <a:cs typeface="Arial"/>
                <a:sym typeface="Arial"/>
              </a:rPr>
              <a:t>$429,000</a:t>
            </a:r>
            <a:endParaRPr b="0" i="0" sz="2200" u="none" cap="none" strike="noStrike">
              <a:solidFill>
                <a:schemeClr val="dk1"/>
              </a:solidFill>
              <a:latin typeface="Arial"/>
              <a:ea typeface="Arial"/>
              <a:cs typeface="Arial"/>
              <a:sym typeface="Arial"/>
            </a:endParaRPr>
          </a:p>
          <a:p>
            <a:pPr indent="-84664" lvl="0" marL="186262" marR="0" rtl="0" algn="just">
              <a:lnSpc>
                <a:spcPct val="90000"/>
              </a:lnSpc>
              <a:spcBef>
                <a:spcPts val="0"/>
              </a:spcBef>
              <a:spcAft>
                <a:spcPts val="0"/>
              </a:spcAft>
              <a:buClr>
                <a:srgbClr val="9E3611"/>
              </a:buClr>
              <a:buSzPts val="1300"/>
              <a:buFont typeface="Arial"/>
              <a:buNone/>
            </a:pPr>
            <a:r>
              <a:t/>
            </a:r>
            <a:endParaRPr b="0" i="0" sz="2200" u="none" cap="none" strike="noStrike">
              <a:solidFill>
                <a:schemeClr val="dk1"/>
              </a:solidFill>
              <a:latin typeface="Arial"/>
              <a:ea typeface="Arial"/>
              <a:cs typeface="Arial"/>
              <a:sym typeface="Arial"/>
            </a:endParaRPr>
          </a:p>
          <a:p>
            <a:pPr indent="0" lvl="0" marL="0" marR="0" rtl="0" algn="just">
              <a:lnSpc>
                <a:spcPct val="90000"/>
              </a:lnSpc>
              <a:spcBef>
                <a:spcPts val="1200"/>
              </a:spcBef>
              <a:spcAft>
                <a:spcPts val="0"/>
              </a:spcAft>
              <a:buNone/>
            </a:pPr>
            <a:r>
              <a:rPr b="1" i="0" lang="en" sz="2200" u="none" cap="none" strike="noStrike">
                <a:solidFill>
                  <a:schemeClr val="dk1"/>
                </a:solidFill>
                <a:latin typeface="Arial"/>
                <a:ea typeface="Arial"/>
                <a:cs typeface="Arial"/>
                <a:sym typeface="Arial"/>
              </a:rPr>
              <a:t>Financing</a:t>
            </a:r>
            <a:r>
              <a:rPr b="1" lang="en" sz="2200">
                <a:latin typeface="Arial"/>
                <a:ea typeface="Arial"/>
                <a:cs typeface="Arial"/>
                <a:sym typeface="Arial"/>
              </a:rPr>
              <a:t>:             </a:t>
            </a:r>
            <a:r>
              <a:rPr b="1" i="0" lang="en" sz="2200" u="none" cap="none" strike="noStrike">
                <a:solidFill>
                  <a:schemeClr val="dk1"/>
                </a:solidFill>
                <a:latin typeface="Arial"/>
                <a:ea typeface="Arial"/>
                <a:cs typeface="Arial"/>
                <a:sym typeface="Arial"/>
              </a:rPr>
              <a:t>$2,050,000</a:t>
            </a:r>
            <a:endParaRPr b="1" sz="2200">
              <a:latin typeface="Arial"/>
              <a:ea typeface="Arial"/>
              <a:cs typeface="Arial"/>
              <a:sym typeface="Arial"/>
            </a:endParaRPr>
          </a:p>
          <a:p>
            <a:pPr indent="0" lvl="0" marL="0" marR="0" rtl="0" algn="just">
              <a:lnSpc>
                <a:spcPct val="90000"/>
              </a:lnSpc>
              <a:spcBef>
                <a:spcPts val="1200"/>
              </a:spcBef>
              <a:spcAft>
                <a:spcPts val="0"/>
              </a:spcAft>
              <a:buNone/>
            </a:pPr>
            <a:r>
              <a:rPr b="0" i="0" lang="en" sz="2200" u="none" cap="none" strike="noStrike">
                <a:solidFill>
                  <a:schemeClr val="dk1"/>
                </a:solidFill>
                <a:latin typeface="Arial"/>
                <a:ea typeface="Arial"/>
                <a:cs typeface="Arial"/>
                <a:sym typeface="Arial"/>
              </a:rPr>
              <a:t>Bank Loan</a:t>
            </a:r>
            <a:r>
              <a:rPr lang="en" sz="2200">
                <a:latin typeface="Arial"/>
                <a:ea typeface="Arial"/>
                <a:cs typeface="Arial"/>
                <a:sym typeface="Arial"/>
              </a:rPr>
              <a:t>:             </a:t>
            </a:r>
            <a:r>
              <a:rPr b="0" i="0" lang="en" sz="2200" u="none" cap="none" strike="noStrike">
                <a:solidFill>
                  <a:schemeClr val="dk1"/>
                </a:solidFill>
                <a:latin typeface="Arial"/>
                <a:ea typeface="Arial"/>
                <a:cs typeface="Arial"/>
                <a:sym typeface="Arial"/>
              </a:rPr>
              <a:t>$1,600,000</a:t>
            </a:r>
            <a:endParaRPr sz="2200">
              <a:latin typeface="Arial"/>
              <a:ea typeface="Arial"/>
              <a:cs typeface="Arial"/>
              <a:sym typeface="Arial"/>
            </a:endParaRPr>
          </a:p>
          <a:p>
            <a:pPr indent="0" lvl="0" marL="0" marR="0" rtl="0" algn="just">
              <a:lnSpc>
                <a:spcPct val="90000"/>
              </a:lnSpc>
              <a:spcBef>
                <a:spcPts val="1200"/>
              </a:spcBef>
              <a:spcAft>
                <a:spcPts val="0"/>
              </a:spcAft>
              <a:buNone/>
            </a:pPr>
            <a:r>
              <a:rPr b="0" i="0" lang="en" sz="2200" u="none" cap="none" strike="noStrike">
                <a:solidFill>
                  <a:schemeClr val="dk1"/>
                </a:solidFill>
                <a:latin typeface="Arial"/>
                <a:ea typeface="Arial"/>
                <a:cs typeface="Arial"/>
                <a:sym typeface="Arial"/>
              </a:rPr>
              <a:t>Private Lender</a:t>
            </a:r>
            <a:r>
              <a:rPr lang="en" sz="2200">
                <a:latin typeface="Arial"/>
                <a:ea typeface="Arial"/>
                <a:cs typeface="Arial"/>
                <a:sym typeface="Arial"/>
              </a:rPr>
              <a:t>:         </a:t>
            </a:r>
            <a:r>
              <a:rPr b="0" i="0" lang="en" sz="2200" u="none" cap="none" strike="noStrike">
                <a:solidFill>
                  <a:schemeClr val="dk1"/>
                </a:solidFill>
                <a:latin typeface="Arial"/>
                <a:ea typeface="Arial"/>
                <a:cs typeface="Arial"/>
                <a:sym typeface="Arial"/>
              </a:rPr>
              <a:t> $450,000</a:t>
            </a:r>
            <a:endParaRPr b="0" i="0" sz="2200" u="none" cap="none" strike="noStrike">
              <a:solidFill>
                <a:schemeClr val="dk1"/>
              </a:solidFill>
              <a:latin typeface="Arial"/>
              <a:ea typeface="Arial"/>
              <a:cs typeface="Arial"/>
              <a:sym typeface="Arial"/>
            </a:endParaRPr>
          </a:p>
          <a:p>
            <a:pPr indent="0" lvl="0" marL="0" marR="0" rtl="0" algn="just">
              <a:lnSpc>
                <a:spcPct val="90000"/>
              </a:lnSpc>
              <a:spcBef>
                <a:spcPts val="1467"/>
              </a:spcBef>
              <a:spcAft>
                <a:spcPts val="0"/>
              </a:spcAft>
              <a:buClr>
                <a:srgbClr val="9E3611"/>
              </a:buClr>
              <a:buSzPts val="1300"/>
              <a:buFont typeface="Arial"/>
              <a:buNone/>
            </a:pPr>
            <a:r>
              <a:t/>
            </a:r>
            <a:endParaRPr b="0" i="0" sz="2200" u="none" cap="none" strike="noStrike">
              <a:solidFill>
                <a:schemeClr val="dk1"/>
              </a:solidFill>
              <a:latin typeface="Arial"/>
              <a:ea typeface="Arial"/>
              <a:cs typeface="Arial"/>
              <a:sym typeface="Arial"/>
            </a:endParaRPr>
          </a:p>
          <a:p>
            <a:pPr indent="-84665" lvl="1" marL="457189" marR="0" rtl="0" algn="just">
              <a:lnSpc>
                <a:spcPct val="90000"/>
              </a:lnSpc>
              <a:spcBef>
                <a:spcPts val="400"/>
              </a:spcBef>
              <a:spcAft>
                <a:spcPts val="0"/>
              </a:spcAft>
              <a:buClr>
                <a:srgbClr val="9E3611"/>
              </a:buClr>
              <a:buSzPts val="1100"/>
              <a:buFont typeface="Arial"/>
              <a:buNone/>
            </a:pPr>
            <a:r>
              <a:t/>
            </a:r>
            <a:endParaRPr b="0" i="0" sz="2200" u="none" cap="none" strike="noStrike">
              <a:solidFill>
                <a:schemeClr val="dk1"/>
              </a:solidFill>
              <a:latin typeface="Arial"/>
              <a:ea typeface="Arial"/>
              <a:cs typeface="Arial"/>
              <a:sym typeface="Arial"/>
            </a:endParaRPr>
          </a:p>
          <a:p>
            <a:pPr indent="-84665" lvl="1" marL="457189" marR="0" rtl="0" algn="just">
              <a:lnSpc>
                <a:spcPct val="90000"/>
              </a:lnSpc>
              <a:spcBef>
                <a:spcPts val="667"/>
              </a:spcBef>
              <a:spcAft>
                <a:spcPts val="0"/>
              </a:spcAft>
              <a:buClr>
                <a:srgbClr val="9E3611"/>
              </a:buClr>
              <a:buSzPts val="1100"/>
              <a:buFont typeface="Arial"/>
              <a:buNone/>
            </a:pPr>
            <a:r>
              <a:t/>
            </a:r>
            <a:endParaRPr b="0" i="0" sz="2200" u="none" cap="none" strike="noStrike">
              <a:solidFill>
                <a:schemeClr val="dk1"/>
              </a:solidFill>
              <a:latin typeface="Arial"/>
              <a:ea typeface="Arial"/>
              <a:cs typeface="Arial"/>
              <a:sym typeface="Arial"/>
            </a:endParaRPr>
          </a:p>
        </p:txBody>
      </p:sp>
      <p:sp>
        <p:nvSpPr>
          <p:cNvPr id="193" name="Google Shape;193;p25"/>
          <p:cNvSpPr txBox="1"/>
          <p:nvPr>
            <p:ph idx="3" type="body"/>
          </p:nvPr>
        </p:nvSpPr>
        <p:spPr>
          <a:xfrm>
            <a:off x="6364224" y="2214009"/>
            <a:ext cx="4754700" cy="6399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9E3611"/>
              </a:buClr>
              <a:buSzPts val="1300"/>
              <a:buFont typeface="Arial"/>
              <a:buNone/>
            </a:pPr>
            <a:r>
              <a:rPr b="1" i="0" lang="en" sz="2000" u="none" cap="none" strike="noStrike">
                <a:solidFill>
                  <a:srgbClr val="DE9900"/>
                </a:solidFill>
                <a:latin typeface="Arial"/>
                <a:ea typeface="Arial"/>
                <a:cs typeface="Arial"/>
                <a:sym typeface="Arial"/>
              </a:rPr>
              <a:t>Refinance (1</a:t>
            </a:r>
            <a:r>
              <a:rPr lang="en" sz="2000">
                <a:solidFill>
                  <a:srgbClr val="DE9900"/>
                </a:solidFill>
                <a:latin typeface="Arial"/>
                <a:ea typeface="Arial"/>
                <a:cs typeface="Arial"/>
                <a:sym typeface="Arial"/>
              </a:rPr>
              <a:t>5</a:t>
            </a:r>
            <a:r>
              <a:rPr b="1" i="0" lang="en" sz="2000" u="none" cap="none" strike="noStrike">
                <a:solidFill>
                  <a:srgbClr val="DE9900"/>
                </a:solidFill>
                <a:latin typeface="Arial"/>
                <a:ea typeface="Arial"/>
                <a:cs typeface="Arial"/>
                <a:sym typeface="Arial"/>
              </a:rPr>
              <a:t> months)</a:t>
            </a:r>
            <a:endParaRPr b="1" i="0" sz="2000" u="none" cap="none" strike="noStrike">
              <a:solidFill>
                <a:srgbClr val="DE9900"/>
              </a:solidFill>
              <a:latin typeface="Arial"/>
              <a:ea typeface="Arial"/>
              <a:cs typeface="Arial"/>
              <a:sym typeface="Arial"/>
            </a:endParaRPr>
          </a:p>
        </p:txBody>
      </p:sp>
      <p:sp>
        <p:nvSpPr>
          <p:cNvPr id="194" name="Google Shape;194;p25"/>
          <p:cNvSpPr txBox="1"/>
          <p:nvPr>
            <p:ph idx="4" type="body"/>
          </p:nvPr>
        </p:nvSpPr>
        <p:spPr>
          <a:xfrm>
            <a:off x="6135625" y="2854000"/>
            <a:ext cx="6056400" cy="38796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1" i="0" lang="en" sz="2200" u="none" cap="none" strike="noStrike">
                <a:solidFill>
                  <a:schemeClr val="dk1"/>
                </a:solidFill>
                <a:latin typeface="Arial"/>
                <a:ea typeface="Arial"/>
                <a:cs typeface="Arial"/>
                <a:sym typeface="Arial"/>
              </a:rPr>
              <a:t>Stabilized (After Repair) Value</a:t>
            </a:r>
            <a:endParaRPr b="1" sz="2200">
              <a:latin typeface="Arial"/>
              <a:ea typeface="Arial"/>
              <a:cs typeface="Arial"/>
              <a:sym typeface="Arial"/>
            </a:endParaRPr>
          </a:p>
          <a:p>
            <a:pPr indent="0" lvl="0" marL="0" marR="0" rtl="0" algn="l">
              <a:lnSpc>
                <a:spcPct val="90000"/>
              </a:lnSpc>
              <a:spcBef>
                <a:spcPts val="0"/>
              </a:spcBef>
              <a:spcAft>
                <a:spcPts val="0"/>
              </a:spcAft>
              <a:buNone/>
            </a:pPr>
            <a:r>
              <a:rPr b="0" i="0" lang="en" sz="2200" u="none" cap="none" strike="noStrike">
                <a:solidFill>
                  <a:schemeClr val="dk1"/>
                </a:solidFill>
                <a:latin typeface="Arial"/>
                <a:ea typeface="Arial"/>
                <a:cs typeface="Arial"/>
                <a:sym typeface="Arial"/>
              </a:rPr>
              <a:t>NOI</a:t>
            </a:r>
            <a:r>
              <a:rPr lang="en" sz="2200">
                <a:latin typeface="Arial"/>
                <a:ea typeface="Arial"/>
                <a:cs typeface="Arial"/>
                <a:sym typeface="Arial"/>
              </a:rPr>
              <a:t>:</a:t>
            </a:r>
            <a:r>
              <a:rPr b="0" i="0" lang="en" sz="2200" u="none" cap="none" strike="noStrike">
                <a:solidFill>
                  <a:schemeClr val="dk1"/>
                </a:solidFill>
                <a:latin typeface="Arial"/>
                <a:ea typeface="Arial"/>
                <a:cs typeface="Arial"/>
                <a:sym typeface="Arial"/>
              </a:rPr>
              <a:t> $251,000</a:t>
            </a:r>
            <a:endParaRPr sz="2200">
              <a:latin typeface="Arial"/>
              <a:ea typeface="Arial"/>
              <a:cs typeface="Arial"/>
              <a:sym typeface="Arial"/>
            </a:endParaRPr>
          </a:p>
          <a:p>
            <a:pPr indent="0" lvl="0" marL="0" marR="0" rtl="0" algn="l">
              <a:lnSpc>
                <a:spcPct val="90000"/>
              </a:lnSpc>
              <a:spcBef>
                <a:spcPts val="0"/>
              </a:spcBef>
              <a:spcAft>
                <a:spcPts val="0"/>
              </a:spcAft>
              <a:buNone/>
            </a:pPr>
            <a:r>
              <a:rPr b="0" i="0" lang="en" sz="2200" u="none" cap="none" strike="noStrike">
                <a:solidFill>
                  <a:schemeClr val="dk1"/>
                </a:solidFill>
                <a:latin typeface="Arial"/>
                <a:ea typeface="Arial"/>
                <a:cs typeface="Arial"/>
                <a:sym typeface="Arial"/>
              </a:rPr>
              <a:t>ARV</a:t>
            </a:r>
            <a:r>
              <a:rPr lang="en" sz="2200">
                <a:latin typeface="Arial"/>
                <a:ea typeface="Arial"/>
                <a:cs typeface="Arial"/>
                <a:sym typeface="Arial"/>
              </a:rPr>
              <a:t>:</a:t>
            </a:r>
            <a:r>
              <a:rPr b="0" i="0" lang="en" sz="2200" u="none" cap="none" strike="noStrike">
                <a:solidFill>
                  <a:schemeClr val="dk1"/>
                </a:solidFill>
                <a:latin typeface="Arial"/>
                <a:ea typeface="Arial"/>
                <a:cs typeface="Arial"/>
                <a:sym typeface="Arial"/>
              </a:rPr>
              <a:t> $3,585,000</a:t>
            </a:r>
            <a:endParaRPr b="0" i="0" sz="2200" u="none" cap="none" strike="noStrike">
              <a:solidFill>
                <a:schemeClr val="dk1"/>
              </a:solidFill>
              <a:latin typeface="Arial"/>
              <a:ea typeface="Arial"/>
              <a:cs typeface="Arial"/>
              <a:sym typeface="Arial"/>
            </a:endParaRPr>
          </a:p>
          <a:p>
            <a:pPr indent="-84664" lvl="0" marL="186262" marR="0" rtl="0" algn="l">
              <a:lnSpc>
                <a:spcPct val="90000"/>
              </a:lnSpc>
              <a:spcBef>
                <a:spcPts val="0"/>
              </a:spcBef>
              <a:spcAft>
                <a:spcPts val="0"/>
              </a:spcAft>
              <a:buClr>
                <a:srgbClr val="9E3611"/>
              </a:buClr>
              <a:buSzPts val="1300"/>
              <a:buFont typeface="Arial"/>
              <a:buNone/>
            </a:pPr>
            <a:r>
              <a:t/>
            </a:r>
            <a:endParaRPr b="0" i="0" sz="2200" u="none" cap="none" strike="noStrike">
              <a:solidFill>
                <a:schemeClr val="dk1"/>
              </a:solidFill>
              <a:latin typeface="Arial"/>
              <a:ea typeface="Arial"/>
              <a:cs typeface="Arial"/>
              <a:sym typeface="Arial"/>
            </a:endParaRPr>
          </a:p>
          <a:p>
            <a:pPr indent="0" lvl="0" marL="0" marR="0" rtl="0" algn="l">
              <a:lnSpc>
                <a:spcPct val="90000"/>
              </a:lnSpc>
              <a:spcBef>
                <a:spcPts val="1200"/>
              </a:spcBef>
              <a:spcAft>
                <a:spcPts val="0"/>
              </a:spcAft>
              <a:buNone/>
            </a:pPr>
            <a:r>
              <a:rPr b="1" i="0" lang="en" sz="2200" u="none" cap="none" strike="noStrike">
                <a:solidFill>
                  <a:schemeClr val="dk1"/>
                </a:solidFill>
                <a:latin typeface="Arial"/>
                <a:ea typeface="Arial"/>
                <a:cs typeface="Arial"/>
                <a:sym typeface="Arial"/>
              </a:rPr>
              <a:t>‘Agency’ Loan</a:t>
            </a:r>
            <a:r>
              <a:rPr b="1" lang="en" sz="2200">
                <a:latin typeface="Arial"/>
                <a:ea typeface="Arial"/>
                <a:cs typeface="Arial"/>
                <a:sym typeface="Arial"/>
              </a:rPr>
              <a:t>:</a:t>
            </a:r>
            <a:r>
              <a:rPr b="1" i="0" lang="en" sz="2200" u="none" cap="none" strike="noStrike">
                <a:solidFill>
                  <a:schemeClr val="dk1"/>
                </a:solidFill>
                <a:latin typeface="Arial"/>
                <a:ea typeface="Arial"/>
                <a:cs typeface="Arial"/>
                <a:sym typeface="Arial"/>
              </a:rPr>
              <a:t> $2,868,000</a:t>
            </a:r>
            <a:endParaRPr b="1" i="0" sz="2200" u="none" cap="none" strike="noStrike">
              <a:solidFill>
                <a:schemeClr val="dk1"/>
              </a:solidFill>
              <a:latin typeface="Arial"/>
              <a:ea typeface="Arial"/>
              <a:cs typeface="Arial"/>
              <a:sym typeface="Arial"/>
            </a:endParaRPr>
          </a:p>
          <a:p>
            <a:pPr indent="0" lvl="0" marL="0" marR="0" rtl="0" algn="l">
              <a:lnSpc>
                <a:spcPct val="90000"/>
              </a:lnSpc>
              <a:spcBef>
                <a:spcPts val="400"/>
              </a:spcBef>
              <a:spcAft>
                <a:spcPts val="0"/>
              </a:spcAft>
              <a:buNone/>
            </a:pPr>
            <a:r>
              <a:rPr b="0" i="0" lang="en" sz="2200" u="none" cap="none" strike="noStrike">
                <a:solidFill>
                  <a:schemeClr val="dk1"/>
                </a:solidFill>
                <a:latin typeface="Arial"/>
                <a:ea typeface="Arial"/>
                <a:cs typeface="Arial"/>
                <a:sym typeface="Arial"/>
              </a:rPr>
              <a:t>80% LTV, 5% int rate, 30</a:t>
            </a:r>
            <a:r>
              <a:rPr b="0" i="0" lang="en" sz="2200" u="none" cap="none" strike="noStrike">
                <a:solidFill>
                  <a:schemeClr val="dk1"/>
                </a:solidFill>
                <a:latin typeface="Arial"/>
                <a:ea typeface="Arial"/>
                <a:cs typeface="Arial"/>
                <a:sym typeface="Arial"/>
              </a:rPr>
              <a:t> </a:t>
            </a:r>
            <a:r>
              <a:rPr b="0" i="0" lang="en" sz="2200" u="none" cap="none" strike="noStrike">
                <a:solidFill>
                  <a:schemeClr val="dk1"/>
                </a:solidFill>
                <a:latin typeface="Arial"/>
                <a:ea typeface="Arial"/>
                <a:cs typeface="Arial"/>
                <a:sym typeface="Arial"/>
              </a:rPr>
              <a:t>yr am, non-reco</a:t>
            </a:r>
            <a:endParaRPr b="0" i="0" sz="2200" u="none" cap="none" strike="noStrike">
              <a:solidFill>
                <a:schemeClr val="dk1"/>
              </a:solidFill>
              <a:latin typeface="Arial"/>
              <a:ea typeface="Arial"/>
              <a:cs typeface="Arial"/>
              <a:sym typeface="Arial"/>
            </a:endParaRPr>
          </a:p>
          <a:p>
            <a:pPr indent="0" lvl="0" marL="0" marR="0" rtl="0" algn="l">
              <a:lnSpc>
                <a:spcPct val="90000"/>
              </a:lnSpc>
              <a:spcBef>
                <a:spcPts val="667"/>
              </a:spcBef>
              <a:spcAft>
                <a:spcPts val="0"/>
              </a:spcAft>
              <a:buNone/>
            </a:pPr>
            <a:r>
              <a:rPr b="0" i="0" lang="en" sz="2200" u="none" cap="none" strike="noStrike">
                <a:solidFill>
                  <a:schemeClr val="dk1"/>
                </a:solidFill>
                <a:latin typeface="Arial"/>
                <a:ea typeface="Arial"/>
                <a:cs typeface="Arial"/>
                <a:sym typeface="Arial"/>
              </a:rPr>
              <a:t>Pay off: $2,050,000</a:t>
            </a:r>
            <a:endParaRPr b="0" i="0" sz="2200" u="none" cap="none" strike="noStrike">
              <a:solidFill>
                <a:schemeClr val="dk1"/>
              </a:solidFill>
              <a:latin typeface="Arial"/>
              <a:ea typeface="Arial"/>
              <a:cs typeface="Arial"/>
              <a:sym typeface="Arial"/>
            </a:endParaRPr>
          </a:p>
          <a:p>
            <a:pPr indent="0" lvl="0" marL="0" marR="0" rtl="0" algn="l">
              <a:lnSpc>
                <a:spcPct val="90000"/>
              </a:lnSpc>
              <a:spcBef>
                <a:spcPts val="667"/>
              </a:spcBef>
              <a:spcAft>
                <a:spcPts val="0"/>
              </a:spcAft>
              <a:buNone/>
            </a:pPr>
            <a:r>
              <a:rPr b="0" i="0" lang="en" sz="2200" u="none" cap="none" strike="noStrike">
                <a:solidFill>
                  <a:schemeClr val="dk1"/>
                </a:solidFill>
                <a:latin typeface="Arial"/>
                <a:ea typeface="Arial"/>
                <a:cs typeface="Arial"/>
                <a:sym typeface="Arial"/>
              </a:rPr>
              <a:t>Pocket: $818,000 tax free</a:t>
            </a:r>
            <a:endParaRPr b="0" i="0" sz="2200" u="none" cap="none" strike="noStrike">
              <a:solidFill>
                <a:schemeClr val="dk1"/>
              </a:solidFill>
              <a:latin typeface="Arial"/>
              <a:ea typeface="Arial"/>
              <a:cs typeface="Arial"/>
              <a:sym typeface="Arial"/>
            </a:endParaRPr>
          </a:p>
          <a:p>
            <a:pPr indent="0" lvl="0" marL="0" marR="0" rtl="0" algn="l">
              <a:lnSpc>
                <a:spcPct val="90000"/>
              </a:lnSpc>
              <a:spcBef>
                <a:spcPts val="667"/>
              </a:spcBef>
              <a:spcAft>
                <a:spcPts val="0"/>
              </a:spcAft>
              <a:buNone/>
            </a:pPr>
            <a:r>
              <a:rPr b="0" i="0" lang="en" sz="2200" u="none" cap="none" strike="noStrike">
                <a:solidFill>
                  <a:schemeClr val="dk1"/>
                </a:solidFill>
                <a:latin typeface="Arial"/>
                <a:ea typeface="Arial"/>
                <a:cs typeface="Arial"/>
                <a:sym typeface="Arial"/>
              </a:rPr>
              <a:t>Cashflow</a:t>
            </a:r>
            <a:r>
              <a:rPr lang="en" sz="2200">
                <a:latin typeface="Arial"/>
                <a:ea typeface="Arial"/>
                <a:cs typeface="Arial"/>
                <a:sym typeface="Arial"/>
              </a:rPr>
              <a:t>: </a:t>
            </a:r>
            <a:r>
              <a:rPr b="0" i="0" lang="en" sz="2200" u="none" cap="none" strike="noStrike">
                <a:solidFill>
                  <a:schemeClr val="dk1"/>
                </a:solidFill>
                <a:latin typeface="Arial"/>
                <a:ea typeface="Arial"/>
                <a:cs typeface="Arial"/>
                <a:sym typeface="Arial"/>
              </a:rPr>
              <a:t>$66,000 per year</a:t>
            </a:r>
            <a:endParaRPr b="0" i="0" sz="2200" u="none" cap="none" strike="noStrike">
              <a:solidFill>
                <a:schemeClr val="dk1"/>
              </a:solidFill>
              <a:latin typeface="Arial"/>
              <a:ea typeface="Arial"/>
              <a:cs typeface="Arial"/>
              <a:sym typeface="Arial"/>
            </a:endParaRPr>
          </a:p>
        </p:txBody>
      </p:sp>
      <p:sp>
        <p:nvSpPr>
          <p:cNvPr id="195" name="Google Shape;195;p25"/>
          <p:cNvSpPr/>
          <p:nvPr/>
        </p:nvSpPr>
        <p:spPr>
          <a:xfrm flipH="1" rot="10800000">
            <a:off x="0" y="1987001"/>
            <a:ext cx="12192000" cy="161773"/>
          </a:xfrm>
          <a:prstGeom prst="rect">
            <a:avLst/>
          </a:prstGeom>
          <a:solidFill>
            <a:srgbClr val="0C0C0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6" name="Google Shape;196;p25"/>
          <p:cNvSpPr txBox="1"/>
          <p:nvPr>
            <p:ph type="title"/>
          </p:nvPr>
        </p:nvSpPr>
        <p:spPr>
          <a:xfrm>
            <a:off x="702202" y="188901"/>
            <a:ext cx="10058400" cy="16092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4100"/>
              <a:buFont typeface="Arial"/>
              <a:buNone/>
            </a:pPr>
            <a:r>
              <a:rPr b="1" i="0" lang="en" sz="5467" u="none" cap="none" strike="noStrike">
                <a:solidFill>
                  <a:schemeClr val="dk1"/>
                </a:solidFill>
                <a:latin typeface="Arial"/>
                <a:ea typeface="Arial"/>
                <a:cs typeface="Arial"/>
                <a:sym typeface="Arial"/>
              </a:rPr>
              <a:t>SHEFFIELD LAKE, OH</a:t>
            </a:r>
            <a:br>
              <a:rPr b="0" i="0" lang="en" sz="5467" u="none" cap="none" strike="noStrike">
                <a:solidFill>
                  <a:schemeClr val="dk1"/>
                </a:solidFill>
                <a:latin typeface="Arial"/>
                <a:ea typeface="Arial"/>
                <a:cs typeface="Arial"/>
                <a:sym typeface="Arial"/>
              </a:rPr>
            </a:br>
            <a:r>
              <a:rPr b="0" i="0" lang="en" sz="4000" u="none" cap="none" strike="noStrike">
                <a:solidFill>
                  <a:schemeClr val="dk1"/>
                </a:solidFill>
                <a:latin typeface="Arial"/>
                <a:ea typeface="Arial"/>
                <a:cs typeface="Arial"/>
                <a:sym typeface="Arial"/>
              </a:rPr>
              <a:t>48-UNIT APT BUILDING</a:t>
            </a:r>
            <a:endParaRPr b="0" i="0" sz="4400" u="none" cap="none" strike="noStrike">
              <a:solidFill>
                <a:schemeClr val="dk1"/>
              </a:solidFill>
              <a:latin typeface="Arial"/>
              <a:ea typeface="Arial"/>
              <a:cs typeface="Arial"/>
              <a:sym typeface="Arial"/>
            </a:endParaRPr>
          </a:p>
        </p:txBody>
      </p:sp>
      <p:pic>
        <p:nvPicPr>
          <p:cNvPr id="197" name="Google Shape;197;p25"/>
          <p:cNvPicPr preferRelativeResize="0"/>
          <p:nvPr/>
        </p:nvPicPr>
        <p:blipFill rotWithShape="1">
          <a:blip r:embed="rId3">
            <a:alphaModFix/>
          </a:blip>
          <a:srcRect b="0" l="0" r="0" t="0"/>
          <a:stretch/>
        </p:blipFill>
        <p:spPr>
          <a:xfrm>
            <a:off x="10840252" y="451981"/>
            <a:ext cx="918688" cy="1041662"/>
          </a:xfrm>
          <a:prstGeom prst="rect">
            <a:avLst/>
          </a:prstGeom>
          <a:noFill/>
          <a:ln>
            <a:noFill/>
          </a:ln>
        </p:spPr>
      </p:pic>
      <p:sp>
        <p:nvSpPr>
          <p:cNvPr id="198" name="Google Shape;198;p25"/>
          <p:cNvSpPr/>
          <p:nvPr/>
        </p:nvSpPr>
        <p:spPr>
          <a:xfrm flipH="1" rot="10800000">
            <a:off x="10256364" y="1987002"/>
            <a:ext cx="1935636" cy="161772"/>
          </a:xfrm>
          <a:prstGeom prst="rect">
            <a:avLst/>
          </a:prstGeom>
          <a:solidFill>
            <a:srgbClr val="FFC000"/>
          </a:solidFill>
          <a:ln>
            <a:noFill/>
          </a:ln>
          <a:effectLst>
            <a:outerShdw blurRad="50800" rotWithShape="0" algn="ctr" dir="5400000" dist="50800">
              <a:schemeClr val="lt1"/>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1">
                                            <p:txEl>
                                              <p:pRg end="0" st="0"/>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2">
                                            <p:txEl>
                                              <p:pRg end="0" st="0"/>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2">
                                            <p:txEl>
                                              <p:pRg end="1" st="1"/>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2">
                                            <p:txEl>
                                              <p:pRg end="2" st="2"/>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2">
                                            <p:txEl>
                                              <p:pRg end="3" st="3"/>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2">
                                            <p:txEl>
                                              <p:pRg end="4" st="4"/>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2">
                                            <p:txEl>
                                              <p:pRg end="5" st="5"/>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2">
                                            <p:txEl>
                                              <p:pRg end="6" st="6"/>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2">
                                            <p:txEl>
                                              <p:pRg end="7" st="7"/>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2">
                                            <p:txEl>
                                              <p:pRg end="8" st="8"/>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2">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3">
                                            <p:txEl>
                                              <p:pRg end="0" st="0"/>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4">
                                            <p:txEl>
                                              <p:pRg end="0" st="0"/>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4">
                                            <p:txEl>
                                              <p:pRg end="1" st="1"/>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4">
                                            <p:txEl>
                                              <p:pRg end="2" st="2"/>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4">
                                            <p:txEl>
                                              <p:pRg end="3" st="3"/>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4">
                                            <p:txEl>
                                              <p:pRg end="4" st="4"/>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4">
                                            <p:txEl>
                                              <p:pRg end="5" st="5"/>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4">
                                            <p:txEl>
                                              <p:pRg end="6" st="6"/>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4">
                                            <p:txEl>
                                              <p:pRg end="7" st="7"/>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4">
                                            <p:txEl>
                                              <p:pRg end="8" st="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2" name="Shape 202"/>
        <p:cNvGrpSpPr/>
        <p:nvPr/>
      </p:nvGrpSpPr>
      <p:grpSpPr>
        <a:xfrm>
          <a:off x="0" y="0"/>
          <a:ext cx="0" cy="0"/>
          <a:chOff x="0" y="0"/>
          <a:chExt cx="0" cy="0"/>
        </a:xfrm>
      </p:grpSpPr>
      <p:sp>
        <p:nvSpPr>
          <p:cNvPr id="203" name="Google Shape;203;p26"/>
          <p:cNvSpPr txBox="1"/>
          <p:nvPr>
            <p:ph idx="1" type="body"/>
          </p:nvPr>
        </p:nvSpPr>
        <p:spPr>
          <a:xfrm>
            <a:off x="1066800" y="2290211"/>
            <a:ext cx="4754700" cy="6399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9E3611"/>
              </a:buClr>
              <a:buSzPts val="1300"/>
              <a:buFont typeface="Arial"/>
              <a:buNone/>
            </a:pPr>
            <a:r>
              <a:rPr b="1" i="0" lang="en" sz="2000" u="none" cap="none" strike="noStrike">
                <a:solidFill>
                  <a:srgbClr val="DE9900"/>
                </a:solidFill>
                <a:latin typeface="Arial"/>
                <a:ea typeface="Arial"/>
                <a:cs typeface="Arial"/>
                <a:sym typeface="Arial"/>
              </a:rPr>
              <a:t>Tim &amp; JV Partner</a:t>
            </a:r>
            <a:endParaRPr b="1" i="0" sz="2000" u="none" cap="none" strike="noStrike">
              <a:solidFill>
                <a:srgbClr val="DE9900"/>
              </a:solidFill>
              <a:latin typeface="Arial"/>
              <a:ea typeface="Arial"/>
              <a:cs typeface="Arial"/>
              <a:sym typeface="Arial"/>
            </a:endParaRPr>
          </a:p>
        </p:txBody>
      </p:sp>
      <p:sp>
        <p:nvSpPr>
          <p:cNvPr id="204" name="Google Shape;204;p26"/>
          <p:cNvSpPr txBox="1"/>
          <p:nvPr>
            <p:ph idx="2" type="body"/>
          </p:nvPr>
        </p:nvSpPr>
        <p:spPr>
          <a:xfrm>
            <a:off x="1069848" y="2985155"/>
            <a:ext cx="4754700" cy="3291900"/>
          </a:xfrm>
          <a:prstGeom prst="rect">
            <a:avLst/>
          </a:prstGeom>
          <a:noFill/>
          <a:ln>
            <a:noFill/>
          </a:ln>
        </p:spPr>
        <p:txBody>
          <a:bodyPr anchorCtr="0" anchor="t" bIns="45700" lIns="91425" spcFirstLastPara="1" rIns="91425" wrap="square" tIns="45700">
            <a:noAutofit/>
          </a:bodyPr>
          <a:lstStyle/>
          <a:p>
            <a:pPr indent="-186262" lvl="0" marL="186262" marR="0" rtl="0" algn="l">
              <a:lnSpc>
                <a:spcPct val="90000"/>
              </a:lnSpc>
              <a:spcBef>
                <a:spcPts val="0"/>
              </a:spcBef>
              <a:spcAft>
                <a:spcPts val="0"/>
              </a:spcAft>
              <a:buClr>
                <a:srgbClr val="9E3611"/>
              </a:buClr>
              <a:buSzPts val="1300"/>
              <a:buFont typeface="Arial"/>
              <a:buChar char="▪"/>
            </a:pPr>
            <a:r>
              <a:rPr b="0" i="0" lang="en" sz="2000" u="none" cap="none" strike="noStrike">
                <a:solidFill>
                  <a:schemeClr val="dk1"/>
                </a:solidFill>
                <a:latin typeface="Arial"/>
                <a:ea typeface="Arial"/>
                <a:cs typeface="Arial"/>
                <a:sym typeface="Arial"/>
              </a:rPr>
              <a:t>Found &amp; negotiated deal, personally guaranteed bank loan, executed value-add plan, managed property, obtained refi loan, ongoing mgmt</a:t>
            </a:r>
            <a:endParaRPr b="0" i="0" sz="2000" u="none" cap="none" strike="noStrike">
              <a:solidFill>
                <a:schemeClr val="dk1"/>
              </a:solidFill>
              <a:latin typeface="Arial"/>
              <a:ea typeface="Arial"/>
              <a:cs typeface="Arial"/>
              <a:sym typeface="Arial"/>
            </a:endParaRPr>
          </a:p>
          <a:p>
            <a:pPr indent="-186262" lvl="0" marL="186262" marR="0" rtl="0" algn="l">
              <a:lnSpc>
                <a:spcPct val="90000"/>
              </a:lnSpc>
              <a:spcBef>
                <a:spcPts val="1200"/>
              </a:spcBef>
              <a:spcAft>
                <a:spcPts val="0"/>
              </a:spcAft>
              <a:buClr>
                <a:srgbClr val="9E3611"/>
              </a:buClr>
              <a:buSzPts val="1300"/>
              <a:buFont typeface="Arial"/>
              <a:buChar char="▪"/>
            </a:pPr>
            <a:r>
              <a:rPr b="0" i="0" lang="en" sz="2000" u="none" cap="none" strike="noStrike">
                <a:solidFill>
                  <a:schemeClr val="dk1"/>
                </a:solidFill>
                <a:latin typeface="Arial"/>
                <a:ea typeface="Arial"/>
                <a:cs typeface="Arial"/>
                <a:sym typeface="Arial"/>
              </a:rPr>
              <a:t>Earned $8</a:t>
            </a:r>
            <a:r>
              <a:rPr lang="en" sz="2000">
                <a:latin typeface="Arial"/>
                <a:ea typeface="Arial"/>
                <a:cs typeface="Arial"/>
                <a:sym typeface="Arial"/>
              </a:rPr>
              <a:t>71</a:t>
            </a:r>
            <a:r>
              <a:rPr b="0" i="0" lang="en" sz="2000" u="none" cap="none" strike="noStrike">
                <a:solidFill>
                  <a:schemeClr val="dk1"/>
                </a:solidFill>
                <a:latin typeface="Arial"/>
                <a:ea typeface="Arial"/>
                <a:cs typeface="Arial"/>
                <a:sym typeface="Arial"/>
              </a:rPr>
              <a:t>,000 in loan proceeds</a:t>
            </a:r>
            <a:endParaRPr b="0" i="0" sz="2800" u="none" cap="none" strike="noStrike">
              <a:solidFill>
                <a:schemeClr val="dk1"/>
              </a:solidFill>
              <a:latin typeface="Arial"/>
              <a:ea typeface="Arial"/>
              <a:cs typeface="Arial"/>
              <a:sym typeface="Arial"/>
            </a:endParaRPr>
          </a:p>
          <a:p>
            <a:pPr indent="-177796" lvl="1" marL="457189" marR="0" rtl="0" algn="l">
              <a:lnSpc>
                <a:spcPct val="90000"/>
              </a:lnSpc>
              <a:spcBef>
                <a:spcPts val="400"/>
              </a:spcBef>
              <a:spcAft>
                <a:spcPts val="0"/>
              </a:spcAft>
              <a:buClr>
                <a:srgbClr val="9E3611"/>
              </a:buClr>
              <a:buSzPts val="1100"/>
              <a:buFont typeface="Arial"/>
              <a:buChar char="▪"/>
            </a:pPr>
            <a:r>
              <a:rPr b="0" i="0" lang="en" sz="1867" u="none" cap="none" strike="noStrike">
                <a:solidFill>
                  <a:schemeClr val="dk1"/>
                </a:solidFill>
                <a:latin typeface="Arial"/>
                <a:ea typeface="Arial"/>
                <a:cs typeface="Arial"/>
                <a:sym typeface="Arial"/>
              </a:rPr>
              <a:t>$1</a:t>
            </a:r>
            <a:r>
              <a:rPr lang="en" sz="1867">
                <a:latin typeface="Arial"/>
                <a:ea typeface="Arial"/>
                <a:cs typeface="Arial"/>
                <a:sym typeface="Arial"/>
              </a:rPr>
              <a:t>35</a:t>
            </a:r>
            <a:r>
              <a:rPr b="0" i="0" lang="en" sz="1867" u="none" cap="none" strike="noStrike">
                <a:solidFill>
                  <a:schemeClr val="dk1"/>
                </a:solidFill>
                <a:latin typeface="Arial"/>
                <a:ea typeface="Arial"/>
                <a:cs typeface="Arial"/>
                <a:sym typeface="Arial"/>
              </a:rPr>
              <a:t>,000 tax-free on front end</a:t>
            </a:r>
            <a:endParaRPr b="0" i="0" sz="2400" u="none" cap="none" strike="noStrike">
              <a:solidFill>
                <a:schemeClr val="dk1"/>
              </a:solidFill>
              <a:latin typeface="Arial"/>
              <a:ea typeface="Arial"/>
              <a:cs typeface="Arial"/>
              <a:sym typeface="Arial"/>
            </a:endParaRPr>
          </a:p>
          <a:p>
            <a:pPr indent="-177796" lvl="1" marL="457189" marR="0" rtl="0" algn="l">
              <a:lnSpc>
                <a:spcPct val="90000"/>
              </a:lnSpc>
              <a:spcBef>
                <a:spcPts val="667"/>
              </a:spcBef>
              <a:spcAft>
                <a:spcPts val="0"/>
              </a:spcAft>
              <a:buClr>
                <a:srgbClr val="9E3611"/>
              </a:buClr>
              <a:buSzPts val="1100"/>
              <a:buFont typeface="Arial"/>
              <a:buChar char="▪"/>
            </a:pPr>
            <a:r>
              <a:rPr b="0" i="0" lang="en" sz="1867" u="none" cap="none" strike="noStrike">
                <a:solidFill>
                  <a:schemeClr val="dk1"/>
                </a:solidFill>
                <a:latin typeface="Arial"/>
                <a:ea typeface="Arial"/>
                <a:cs typeface="Arial"/>
                <a:sym typeface="Arial"/>
              </a:rPr>
              <a:t>$736,000 tax-free at refi</a:t>
            </a:r>
            <a:endParaRPr b="0" i="0" sz="2400" u="none" cap="none" strike="noStrike">
              <a:solidFill>
                <a:schemeClr val="dk1"/>
              </a:solidFill>
              <a:latin typeface="Arial"/>
              <a:ea typeface="Arial"/>
              <a:cs typeface="Arial"/>
              <a:sym typeface="Arial"/>
            </a:endParaRPr>
          </a:p>
          <a:p>
            <a:pPr indent="-186262" lvl="0" marL="186262" marR="0" rtl="0" algn="l">
              <a:lnSpc>
                <a:spcPct val="90000"/>
              </a:lnSpc>
              <a:spcBef>
                <a:spcPts val="1467"/>
              </a:spcBef>
              <a:spcAft>
                <a:spcPts val="0"/>
              </a:spcAft>
              <a:buClr>
                <a:srgbClr val="9E3611"/>
              </a:buClr>
              <a:buSzPts val="1300"/>
              <a:buFont typeface="Arial"/>
              <a:buChar char="▪"/>
            </a:pPr>
            <a:r>
              <a:rPr b="0" i="0" lang="en" sz="2000" u="none" cap="none" strike="noStrike">
                <a:solidFill>
                  <a:schemeClr val="dk1"/>
                </a:solidFill>
                <a:latin typeface="Arial"/>
                <a:ea typeface="Arial"/>
                <a:cs typeface="Arial"/>
                <a:sym typeface="Arial"/>
              </a:rPr>
              <a:t>Earns $59,400 per year in cashflow</a:t>
            </a:r>
            <a:endParaRPr b="0" i="0" sz="2000" u="none" cap="none" strike="noStrike">
              <a:solidFill>
                <a:schemeClr val="dk1"/>
              </a:solidFill>
              <a:latin typeface="Arial"/>
              <a:ea typeface="Arial"/>
              <a:cs typeface="Arial"/>
              <a:sym typeface="Arial"/>
            </a:endParaRPr>
          </a:p>
          <a:p>
            <a:pPr indent="-186262" lvl="0" marL="186262" marR="0" rtl="0" algn="l">
              <a:lnSpc>
                <a:spcPct val="90000"/>
              </a:lnSpc>
              <a:spcBef>
                <a:spcPts val="1200"/>
              </a:spcBef>
              <a:spcAft>
                <a:spcPts val="0"/>
              </a:spcAft>
              <a:buClr>
                <a:srgbClr val="9E3611"/>
              </a:buClr>
              <a:buSzPts val="1300"/>
              <a:buFont typeface="Arial"/>
              <a:buChar char="▪"/>
            </a:pPr>
            <a:r>
              <a:rPr b="0" i="0" lang="en" sz="2000" u="none" cap="none" strike="noStrike">
                <a:solidFill>
                  <a:schemeClr val="dk1"/>
                </a:solidFill>
                <a:latin typeface="Arial"/>
                <a:ea typeface="Arial"/>
                <a:cs typeface="Arial"/>
                <a:sym typeface="Arial"/>
              </a:rPr>
              <a:t>Current equity worth $645,300</a:t>
            </a:r>
            <a:endParaRPr b="0" i="0" sz="2000" u="none" cap="none" strike="noStrike">
              <a:solidFill>
                <a:schemeClr val="dk1"/>
              </a:solidFill>
              <a:latin typeface="Arial"/>
              <a:ea typeface="Arial"/>
              <a:cs typeface="Arial"/>
              <a:sym typeface="Arial"/>
            </a:endParaRPr>
          </a:p>
        </p:txBody>
      </p:sp>
      <p:sp>
        <p:nvSpPr>
          <p:cNvPr id="205" name="Google Shape;205;p26"/>
          <p:cNvSpPr txBox="1"/>
          <p:nvPr>
            <p:ph idx="3" type="body"/>
          </p:nvPr>
        </p:nvSpPr>
        <p:spPr>
          <a:xfrm>
            <a:off x="6364224" y="2290211"/>
            <a:ext cx="4754700" cy="6399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9E3611"/>
              </a:buClr>
              <a:buSzPts val="1300"/>
              <a:buFont typeface="Arial"/>
              <a:buNone/>
            </a:pPr>
            <a:r>
              <a:rPr b="1" i="0" lang="en" sz="2000" u="none" cap="none" strike="noStrike">
                <a:solidFill>
                  <a:srgbClr val="DE9900"/>
                </a:solidFill>
                <a:latin typeface="Arial"/>
                <a:ea typeface="Arial"/>
                <a:cs typeface="Arial"/>
                <a:sym typeface="Arial"/>
              </a:rPr>
              <a:t>Private Lender</a:t>
            </a:r>
            <a:endParaRPr b="1" i="0" sz="2000" u="none" cap="none" strike="noStrike">
              <a:solidFill>
                <a:srgbClr val="DE9900"/>
              </a:solidFill>
              <a:latin typeface="Arial"/>
              <a:ea typeface="Arial"/>
              <a:cs typeface="Arial"/>
              <a:sym typeface="Arial"/>
            </a:endParaRPr>
          </a:p>
        </p:txBody>
      </p:sp>
      <p:sp>
        <p:nvSpPr>
          <p:cNvPr id="206" name="Google Shape;206;p26"/>
          <p:cNvSpPr txBox="1"/>
          <p:nvPr>
            <p:ph idx="4" type="body"/>
          </p:nvPr>
        </p:nvSpPr>
        <p:spPr>
          <a:xfrm>
            <a:off x="6364224" y="2985155"/>
            <a:ext cx="4995300" cy="3291900"/>
          </a:xfrm>
          <a:prstGeom prst="rect">
            <a:avLst/>
          </a:prstGeom>
          <a:noFill/>
          <a:ln>
            <a:noFill/>
          </a:ln>
        </p:spPr>
        <p:txBody>
          <a:bodyPr anchorCtr="0" anchor="t" bIns="45700" lIns="91425" spcFirstLastPara="1" rIns="91425" wrap="square" tIns="45700">
            <a:noAutofit/>
          </a:bodyPr>
          <a:lstStyle/>
          <a:p>
            <a:pPr indent="-186262" lvl="0" marL="186262" marR="0" rtl="0" algn="l">
              <a:lnSpc>
                <a:spcPct val="90000"/>
              </a:lnSpc>
              <a:spcBef>
                <a:spcPts val="0"/>
              </a:spcBef>
              <a:spcAft>
                <a:spcPts val="0"/>
              </a:spcAft>
              <a:buClr>
                <a:srgbClr val="9E3611"/>
              </a:buClr>
              <a:buSzPts val="1300"/>
              <a:buFont typeface="Arial"/>
              <a:buChar char="▪"/>
            </a:pPr>
            <a:r>
              <a:rPr b="0" i="0" lang="en" sz="2000" u="none" cap="none" strike="noStrike">
                <a:solidFill>
                  <a:schemeClr val="dk1"/>
                </a:solidFill>
                <a:latin typeface="Arial"/>
                <a:ea typeface="Arial"/>
                <a:cs typeface="Arial"/>
                <a:sym typeface="Arial"/>
              </a:rPr>
              <a:t>Invested $450,000 for 15 months</a:t>
            </a:r>
            <a:endParaRPr b="0" i="0" sz="2800" u="none" cap="none" strike="noStrike">
              <a:solidFill>
                <a:schemeClr val="dk1"/>
              </a:solidFill>
              <a:latin typeface="Arial"/>
              <a:ea typeface="Arial"/>
              <a:cs typeface="Arial"/>
              <a:sym typeface="Arial"/>
            </a:endParaRPr>
          </a:p>
          <a:p>
            <a:pPr indent="-186262" lvl="0" marL="186262" marR="0" rtl="0" algn="l">
              <a:lnSpc>
                <a:spcPct val="90000"/>
              </a:lnSpc>
              <a:spcBef>
                <a:spcPts val="1200"/>
              </a:spcBef>
              <a:spcAft>
                <a:spcPts val="0"/>
              </a:spcAft>
              <a:buClr>
                <a:srgbClr val="9E3611"/>
              </a:buClr>
              <a:buSzPts val="1300"/>
              <a:buFont typeface="Arial"/>
              <a:buChar char="▪"/>
            </a:pPr>
            <a:r>
              <a:rPr b="0" i="0" lang="en" sz="2000" u="none" cap="none" strike="noStrike">
                <a:solidFill>
                  <a:schemeClr val="dk1"/>
                </a:solidFill>
                <a:latin typeface="Arial"/>
                <a:ea typeface="Arial"/>
                <a:cs typeface="Arial"/>
                <a:sym typeface="Arial"/>
              </a:rPr>
              <a:t>Fixed Return of 10%</a:t>
            </a:r>
            <a:endParaRPr b="0" i="0" sz="2800" u="none" cap="none" strike="noStrike">
              <a:solidFill>
                <a:schemeClr val="dk1"/>
              </a:solidFill>
              <a:latin typeface="Arial"/>
              <a:ea typeface="Arial"/>
              <a:cs typeface="Arial"/>
              <a:sym typeface="Arial"/>
            </a:endParaRPr>
          </a:p>
          <a:p>
            <a:pPr indent="-177796" lvl="1" marL="457189" marR="0" rtl="0" algn="l">
              <a:lnSpc>
                <a:spcPct val="90000"/>
              </a:lnSpc>
              <a:spcBef>
                <a:spcPts val="400"/>
              </a:spcBef>
              <a:spcAft>
                <a:spcPts val="0"/>
              </a:spcAft>
              <a:buClr>
                <a:srgbClr val="9E3611"/>
              </a:buClr>
              <a:buSzPts val="1100"/>
              <a:buFont typeface="Arial"/>
              <a:buChar char="▪"/>
            </a:pPr>
            <a:r>
              <a:rPr b="0" i="0" lang="en" sz="1867" u="none" cap="none" strike="noStrike">
                <a:solidFill>
                  <a:schemeClr val="dk1"/>
                </a:solidFill>
                <a:latin typeface="Arial"/>
                <a:ea typeface="Arial"/>
                <a:cs typeface="Arial"/>
                <a:sym typeface="Arial"/>
              </a:rPr>
              <a:t>Earns $45,000 + $11,250 in interest</a:t>
            </a:r>
            <a:endParaRPr b="0" i="0" sz="2400" u="none" cap="none" strike="noStrike">
              <a:solidFill>
                <a:schemeClr val="dk1"/>
              </a:solidFill>
              <a:latin typeface="Arial"/>
              <a:ea typeface="Arial"/>
              <a:cs typeface="Arial"/>
              <a:sym typeface="Arial"/>
            </a:endParaRPr>
          </a:p>
          <a:p>
            <a:pPr indent="-186262" lvl="0" marL="186262" marR="0" rtl="0" algn="l">
              <a:lnSpc>
                <a:spcPct val="90000"/>
              </a:lnSpc>
              <a:spcBef>
                <a:spcPts val="1467"/>
              </a:spcBef>
              <a:spcAft>
                <a:spcPts val="0"/>
              </a:spcAft>
              <a:buClr>
                <a:srgbClr val="9E3611"/>
              </a:buClr>
              <a:buSzPts val="1300"/>
              <a:buFont typeface="Arial"/>
              <a:buChar char="▪"/>
            </a:pPr>
            <a:r>
              <a:rPr b="0" i="0" lang="en" sz="2000" u="none" cap="none" strike="noStrike">
                <a:solidFill>
                  <a:schemeClr val="dk1"/>
                </a:solidFill>
                <a:latin typeface="Arial"/>
                <a:ea typeface="Arial"/>
                <a:cs typeface="Arial"/>
                <a:sym typeface="Arial"/>
              </a:rPr>
              <a:t>Perpetual Equity of 10%</a:t>
            </a:r>
            <a:endParaRPr b="0" i="0" sz="2800" u="none" cap="none" strike="noStrike">
              <a:solidFill>
                <a:schemeClr val="dk1"/>
              </a:solidFill>
              <a:latin typeface="Arial"/>
              <a:ea typeface="Arial"/>
              <a:cs typeface="Arial"/>
              <a:sym typeface="Arial"/>
            </a:endParaRPr>
          </a:p>
          <a:p>
            <a:pPr indent="-177796" lvl="1" marL="457189" marR="0" rtl="0" algn="l">
              <a:lnSpc>
                <a:spcPct val="90000"/>
              </a:lnSpc>
              <a:spcBef>
                <a:spcPts val="400"/>
              </a:spcBef>
              <a:spcAft>
                <a:spcPts val="0"/>
              </a:spcAft>
              <a:buClr>
                <a:srgbClr val="9E3611"/>
              </a:buClr>
              <a:buSzPts val="1100"/>
              <a:buFont typeface="Arial"/>
              <a:buChar char="▪"/>
            </a:pPr>
            <a:r>
              <a:rPr b="0" i="0" lang="en" sz="1867" u="none" cap="none" strike="noStrike">
                <a:solidFill>
                  <a:schemeClr val="dk1"/>
                </a:solidFill>
                <a:latin typeface="Arial"/>
                <a:ea typeface="Arial"/>
                <a:cs typeface="Arial"/>
                <a:sym typeface="Arial"/>
              </a:rPr>
              <a:t>Earns $81,800 in tax-free loan proceeds</a:t>
            </a:r>
            <a:endParaRPr b="0" i="0" sz="2400" u="none" cap="none" strike="noStrike">
              <a:solidFill>
                <a:schemeClr val="dk1"/>
              </a:solidFill>
              <a:latin typeface="Arial"/>
              <a:ea typeface="Arial"/>
              <a:cs typeface="Arial"/>
              <a:sym typeface="Arial"/>
            </a:endParaRPr>
          </a:p>
          <a:p>
            <a:pPr indent="-177796" lvl="1" marL="457189" marR="0" rtl="0" algn="l">
              <a:lnSpc>
                <a:spcPct val="90000"/>
              </a:lnSpc>
              <a:spcBef>
                <a:spcPts val="667"/>
              </a:spcBef>
              <a:spcAft>
                <a:spcPts val="0"/>
              </a:spcAft>
              <a:buClr>
                <a:srgbClr val="9E3611"/>
              </a:buClr>
              <a:buSzPts val="1100"/>
              <a:buFont typeface="Arial"/>
              <a:buChar char="▪"/>
            </a:pPr>
            <a:r>
              <a:rPr b="0" i="0" lang="en" sz="1867" u="none" cap="none" strike="noStrike">
                <a:solidFill>
                  <a:schemeClr val="dk1"/>
                </a:solidFill>
                <a:latin typeface="Arial"/>
                <a:ea typeface="Arial"/>
                <a:cs typeface="Arial"/>
                <a:sym typeface="Arial"/>
              </a:rPr>
              <a:t>Earns $6,600 per year in cashflow</a:t>
            </a:r>
            <a:endParaRPr b="0" i="0" sz="1867" u="none" cap="none" strike="noStrike">
              <a:solidFill>
                <a:schemeClr val="dk1"/>
              </a:solidFill>
              <a:latin typeface="Arial"/>
              <a:ea typeface="Arial"/>
              <a:cs typeface="Arial"/>
              <a:sym typeface="Arial"/>
            </a:endParaRPr>
          </a:p>
          <a:p>
            <a:pPr indent="-177796" lvl="1" marL="457189" marR="0" rtl="0" algn="l">
              <a:lnSpc>
                <a:spcPct val="90000"/>
              </a:lnSpc>
              <a:spcBef>
                <a:spcPts val="667"/>
              </a:spcBef>
              <a:spcAft>
                <a:spcPts val="0"/>
              </a:spcAft>
              <a:buClr>
                <a:srgbClr val="9E3611"/>
              </a:buClr>
              <a:buSzPts val="1100"/>
              <a:buFont typeface="Arial"/>
              <a:buChar char="▪"/>
            </a:pPr>
            <a:r>
              <a:rPr b="0" i="0" lang="en" sz="1867" u="none" cap="none" strike="noStrike">
                <a:solidFill>
                  <a:schemeClr val="dk1"/>
                </a:solidFill>
                <a:latin typeface="Arial"/>
                <a:ea typeface="Arial"/>
                <a:cs typeface="Arial"/>
                <a:sym typeface="Arial"/>
              </a:rPr>
              <a:t>Earns 10% of future sales proceeds</a:t>
            </a:r>
            <a:endParaRPr b="0" i="0" sz="2400" u="none" cap="none" strike="noStrike">
              <a:solidFill>
                <a:schemeClr val="dk1"/>
              </a:solidFill>
              <a:latin typeface="Arial"/>
              <a:ea typeface="Arial"/>
              <a:cs typeface="Arial"/>
              <a:sym typeface="Arial"/>
            </a:endParaRPr>
          </a:p>
          <a:p>
            <a:pPr indent="-169329" lvl="2" marL="728115" marR="0" rtl="0" algn="l">
              <a:lnSpc>
                <a:spcPct val="90000"/>
              </a:lnSpc>
              <a:spcBef>
                <a:spcPts val="667"/>
              </a:spcBef>
              <a:spcAft>
                <a:spcPts val="0"/>
              </a:spcAft>
              <a:buClr>
                <a:srgbClr val="9E3611"/>
              </a:buClr>
              <a:buSzPts val="1000"/>
              <a:buFont typeface="Arial"/>
              <a:buChar char="▪"/>
            </a:pPr>
            <a:r>
              <a:rPr b="0" i="0" lang="en" sz="1600" u="none" cap="none" strike="noStrike">
                <a:solidFill>
                  <a:schemeClr val="dk1"/>
                </a:solidFill>
                <a:latin typeface="Arial"/>
                <a:ea typeface="Arial"/>
                <a:cs typeface="Arial"/>
                <a:sym typeface="Arial"/>
              </a:rPr>
              <a:t>Worth $71,700 based on current equity</a:t>
            </a:r>
            <a:endParaRPr b="0" i="0" sz="2000" u="none" cap="none" strike="noStrike">
              <a:solidFill>
                <a:schemeClr val="dk1"/>
              </a:solidFill>
              <a:latin typeface="Arial"/>
              <a:ea typeface="Arial"/>
              <a:cs typeface="Arial"/>
              <a:sym typeface="Arial"/>
            </a:endParaRPr>
          </a:p>
        </p:txBody>
      </p:sp>
      <p:sp>
        <p:nvSpPr>
          <p:cNvPr id="207" name="Google Shape;207;p26"/>
          <p:cNvSpPr/>
          <p:nvPr/>
        </p:nvSpPr>
        <p:spPr>
          <a:xfrm flipH="1" rot="10800000">
            <a:off x="0" y="1987001"/>
            <a:ext cx="12192000" cy="161773"/>
          </a:xfrm>
          <a:prstGeom prst="rect">
            <a:avLst/>
          </a:prstGeom>
          <a:solidFill>
            <a:srgbClr val="0C0C0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8" name="Google Shape;208;p26"/>
          <p:cNvSpPr txBox="1"/>
          <p:nvPr>
            <p:ph type="title"/>
          </p:nvPr>
        </p:nvSpPr>
        <p:spPr>
          <a:xfrm>
            <a:off x="702202" y="188901"/>
            <a:ext cx="10058400" cy="16092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4100"/>
              <a:buFont typeface="Arial"/>
              <a:buNone/>
            </a:pPr>
            <a:r>
              <a:rPr b="1" i="0" lang="en" sz="5467" u="none" cap="none" strike="noStrike">
                <a:solidFill>
                  <a:schemeClr val="dk1"/>
                </a:solidFill>
                <a:latin typeface="Arial"/>
                <a:ea typeface="Arial"/>
                <a:cs typeface="Arial"/>
                <a:sym typeface="Arial"/>
              </a:rPr>
              <a:t>SHEFFIELD LAKE, OH</a:t>
            </a:r>
            <a:br>
              <a:rPr b="0" i="0" lang="en" sz="5467" u="none" cap="none" strike="noStrike">
                <a:solidFill>
                  <a:schemeClr val="dk1"/>
                </a:solidFill>
                <a:latin typeface="Arial"/>
                <a:ea typeface="Arial"/>
                <a:cs typeface="Arial"/>
                <a:sym typeface="Arial"/>
              </a:rPr>
            </a:br>
            <a:r>
              <a:rPr b="0" i="0" lang="en" sz="4000" u="none" cap="none" strike="noStrike">
                <a:solidFill>
                  <a:schemeClr val="dk1"/>
                </a:solidFill>
                <a:latin typeface="Arial"/>
                <a:ea typeface="Arial"/>
                <a:cs typeface="Arial"/>
                <a:sym typeface="Arial"/>
              </a:rPr>
              <a:t>48-UNIT APT BUILDING</a:t>
            </a:r>
            <a:endParaRPr b="0" i="0" sz="4400" u="none" cap="none" strike="noStrike">
              <a:solidFill>
                <a:schemeClr val="dk1"/>
              </a:solidFill>
              <a:latin typeface="Arial"/>
              <a:ea typeface="Arial"/>
              <a:cs typeface="Arial"/>
              <a:sym typeface="Arial"/>
            </a:endParaRPr>
          </a:p>
        </p:txBody>
      </p:sp>
      <p:pic>
        <p:nvPicPr>
          <p:cNvPr id="209" name="Google Shape;209;p26"/>
          <p:cNvPicPr preferRelativeResize="0"/>
          <p:nvPr/>
        </p:nvPicPr>
        <p:blipFill rotWithShape="1">
          <a:blip r:embed="rId3">
            <a:alphaModFix/>
          </a:blip>
          <a:srcRect b="0" l="0" r="0" t="0"/>
          <a:stretch/>
        </p:blipFill>
        <p:spPr>
          <a:xfrm>
            <a:off x="10840252" y="451981"/>
            <a:ext cx="918688" cy="1041662"/>
          </a:xfrm>
          <a:prstGeom prst="rect">
            <a:avLst/>
          </a:prstGeom>
          <a:noFill/>
          <a:ln>
            <a:noFill/>
          </a:ln>
        </p:spPr>
      </p:pic>
      <p:sp>
        <p:nvSpPr>
          <p:cNvPr id="210" name="Google Shape;210;p26"/>
          <p:cNvSpPr/>
          <p:nvPr/>
        </p:nvSpPr>
        <p:spPr>
          <a:xfrm flipH="1" rot="10800000">
            <a:off x="10256364" y="1987002"/>
            <a:ext cx="1935636" cy="161772"/>
          </a:xfrm>
          <a:prstGeom prst="rect">
            <a:avLst/>
          </a:prstGeom>
          <a:solidFill>
            <a:srgbClr val="FFC000"/>
          </a:solidFill>
          <a:ln>
            <a:noFill/>
          </a:ln>
          <a:effectLst>
            <a:outerShdw blurRad="50800" rotWithShape="0" algn="ctr" dir="5400000" dist="50800">
              <a:schemeClr val="lt1"/>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3">
                                            <p:txEl>
                                              <p:pRg end="0" st="0"/>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04">
                                            <p:txEl>
                                              <p:pRg end="0" st="0"/>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04">
                                            <p:txEl>
                                              <p:pRg end="1" st="1"/>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04">
                                            <p:txEl>
                                              <p:pRg end="2" st="2"/>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04">
                                            <p:txEl>
                                              <p:pRg end="3" st="3"/>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04">
                                            <p:txEl>
                                              <p:pRg end="4" st="4"/>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04">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5">
                                            <p:txEl>
                                              <p:pRg end="0" st="0"/>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06">
                                            <p:txEl>
                                              <p:pRg end="0" st="0"/>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06">
                                            <p:txEl>
                                              <p:pRg end="1" st="1"/>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06">
                                            <p:txEl>
                                              <p:pRg end="2" st="2"/>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06">
                                            <p:txEl>
                                              <p:pRg end="3" st="3"/>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06">
                                            <p:txEl>
                                              <p:pRg end="4" st="4"/>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06">
                                            <p:txEl>
                                              <p:pRg end="5" st="5"/>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06">
                                            <p:txEl>
                                              <p:pRg end="6" st="6"/>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06">
                                            <p:txEl>
                                              <p:pRg end="7" st="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14" name="Shape 214"/>
        <p:cNvGrpSpPr/>
        <p:nvPr/>
      </p:nvGrpSpPr>
      <p:grpSpPr>
        <a:xfrm>
          <a:off x="0" y="0"/>
          <a:ext cx="0" cy="0"/>
          <a:chOff x="0" y="0"/>
          <a:chExt cx="0" cy="0"/>
        </a:xfrm>
      </p:grpSpPr>
      <p:sp>
        <p:nvSpPr>
          <p:cNvPr id="215" name="Google Shape;215;p27"/>
          <p:cNvSpPr/>
          <p:nvPr/>
        </p:nvSpPr>
        <p:spPr>
          <a:xfrm>
            <a:off x="0" y="6232689"/>
            <a:ext cx="12192000" cy="309513"/>
          </a:xfrm>
          <a:prstGeom prst="rect">
            <a:avLst/>
          </a:prstGeom>
          <a:solidFill>
            <a:srgbClr val="FFD96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6" name="Google Shape;216;p27"/>
          <p:cNvSpPr txBox="1"/>
          <p:nvPr>
            <p:ph type="title"/>
          </p:nvPr>
        </p:nvSpPr>
        <p:spPr>
          <a:xfrm>
            <a:off x="415650" y="1745500"/>
            <a:ext cx="11360700" cy="811200"/>
          </a:xfrm>
          <a:prstGeom prst="rect">
            <a:avLst/>
          </a:prstGeom>
          <a:noFill/>
          <a:ln>
            <a:noFill/>
          </a:ln>
        </p:spPr>
        <p:txBody>
          <a:bodyPr anchorCtr="0" anchor="t" bIns="121900" lIns="121900" spcFirstLastPara="1" rIns="121900" wrap="square" tIns="121900">
            <a:noAutofit/>
          </a:bodyPr>
          <a:lstStyle/>
          <a:p>
            <a:pPr indent="0" lvl="0" marL="0" marR="0" rtl="0" algn="ctr">
              <a:lnSpc>
                <a:spcPct val="90000"/>
              </a:lnSpc>
              <a:spcBef>
                <a:spcPts val="0"/>
              </a:spcBef>
              <a:spcAft>
                <a:spcPts val="0"/>
              </a:spcAft>
              <a:buClr>
                <a:schemeClr val="lt1"/>
              </a:buClr>
              <a:buSzPts val="2800"/>
              <a:buFont typeface="Open Sans"/>
              <a:buNone/>
            </a:pPr>
            <a:r>
              <a:rPr b="0" i="0" lang="en" sz="4800" u="none" cap="none" strike="noStrike">
                <a:solidFill>
                  <a:schemeClr val="lt1"/>
                </a:solidFill>
                <a:latin typeface="Open Sans"/>
                <a:ea typeface="Open Sans"/>
                <a:cs typeface="Open Sans"/>
                <a:sym typeface="Open Sans"/>
              </a:rPr>
              <a:t>Four Classes: </a:t>
            </a:r>
            <a:endParaRPr b="0" i="0" sz="4800" u="none" cap="none" strike="noStrike">
              <a:solidFill>
                <a:schemeClr val="lt1"/>
              </a:solidFill>
              <a:latin typeface="Open Sans"/>
              <a:ea typeface="Open Sans"/>
              <a:cs typeface="Open Sans"/>
              <a:sym typeface="Open Sans"/>
            </a:endParaRPr>
          </a:p>
        </p:txBody>
      </p:sp>
      <p:sp>
        <p:nvSpPr>
          <p:cNvPr id="217" name="Google Shape;217;p27"/>
          <p:cNvSpPr txBox="1"/>
          <p:nvPr>
            <p:ph idx="1" type="body"/>
          </p:nvPr>
        </p:nvSpPr>
        <p:spPr>
          <a:xfrm>
            <a:off x="415600" y="2590825"/>
            <a:ext cx="11360700" cy="3680100"/>
          </a:xfrm>
          <a:prstGeom prst="rect">
            <a:avLst/>
          </a:prstGeom>
          <a:noFill/>
          <a:ln>
            <a:noFill/>
          </a:ln>
        </p:spPr>
        <p:txBody>
          <a:bodyPr anchorCtr="0" anchor="t" bIns="121900" lIns="121900" spcFirstLastPara="1" rIns="121900" wrap="square" tIns="121900">
            <a:noAutofit/>
          </a:bodyPr>
          <a:lstStyle/>
          <a:p>
            <a:pPr indent="0" lvl="0" marL="0" marR="0" rtl="0" algn="ctr">
              <a:lnSpc>
                <a:spcPct val="90000"/>
              </a:lnSpc>
              <a:spcBef>
                <a:spcPts val="0"/>
              </a:spcBef>
              <a:spcAft>
                <a:spcPts val="2133"/>
              </a:spcAft>
              <a:buClr>
                <a:srgbClr val="FFC000"/>
              </a:buClr>
              <a:buSzPts val="1800"/>
              <a:buFont typeface="Arial"/>
              <a:buNone/>
            </a:pPr>
            <a:r>
              <a:rPr b="1" i="0" lang="en" sz="6000" u="none" cap="none" strike="noStrike">
                <a:solidFill>
                  <a:srgbClr val="FFC000"/>
                </a:solidFill>
                <a:latin typeface="Arial"/>
                <a:ea typeface="Arial"/>
                <a:cs typeface="Arial"/>
                <a:sym typeface="Arial"/>
              </a:rPr>
              <a:t>LOCATION &amp; NEIGHBORHOOD</a:t>
            </a:r>
            <a:endParaRPr b="1" i="0" sz="6000" u="none" cap="none" strike="noStrike">
              <a:solidFill>
                <a:srgbClr val="FFC000"/>
              </a:solidFill>
              <a:latin typeface="Arial"/>
              <a:ea typeface="Arial"/>
              <a:cs typeface="Arial"/>
              <a:sym typeface="Arial"/>
            </a:endParaRPr>
          </a:p>
        </p:txBody>
      </p:sp>
      <p:pic>
        <p:nvPicPr>
          <p:cNvPr id="218" name="Google Shape;218;p27"/>
          <p:cNvPicPr preferRelativeResize="0"/>
          <p:nvPr/>
        </p:nvPicPr>
        <p:blipFill rotWithShape="1">
          <a:blip r:embed="rId4">
            <a:alphaModFix/>
          </a:blip>
          <a:srcRect b="0" l="0" r="0" t="0"/>
          <a:stretch/>
        </p:blipFill>
        <p:spPr>
          <a:xfrm>
            <a:off x="4989395" y="5688683"/>
            <a:ext cx="2213209" cy="1397523"/>
          </a:xfrm>
          <a:prstGeom prst="rect">
            <a:avLst/>
          </a:prstGeom>
          <a:noFill/>
          <a:ln>
            <a:noFill/>
          </a:ln>
          <a:effectLst>
            <a:outerShdw blurRad="50800" rotWithShape="0" algn="t" dir="5400000" dist="38100">
              <a:srgbClr val="000000">
                <a:alpha val="40000"/>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2" name="Shape 222"/>
        <p:cNvGrpSpPr/>
        <p:nvPr/>
      </p:nvGrpSpPr>
      <p:grpSpPr>
        <a:xfrm>
          <a:off x="0" y="0"/>
          <a:ext cx="0" cy="0"/>
          <a:chOff x="0" y="0"/>
          <a:chExt cx="0" cy="0"/>
        </a:xfrm>
      </p:grpSpPr>
      <p:sp>
        <p:nvSpPr>
          <p:cNvPr id="223" name="Google Shape;223;p28"/>
          <p:cNvSpPr/>
          <p:nvPr/>
        </p:nvSpPr>
        <p:spPr>
          <a:xfrm>
            <a:off x="0" y="0"/>
            <a:ext cx="12192000" cy="1986900"/>
          </a:xfrm>
          <a:prstGeom prst="rect">
            <a:avLst/>
          </a:prstGeom>
          <a:solidFill>
            <a:srgbClr val="0C0C0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Arial"/>
              <a:ea typeface="Arial"/>
              <a:cs typeface="Arial"/>
              <a:sym typeface="Arial"/>
            </a:endParaRPr>
          </a:p>
        </p:txBody>
      </p:sp>
      <p:sp>
        <p:nvSpPr>
          <p:cNvPr id="224" name="Google Shape;224;p28"/>
          <p:cNvSpPr/>
          <p:nvPr/>
        </p:nvSpPr>
        <p:spPr>
          <a:xfrm>
            <a:off x="12066308" y="0"/>
            <a:ext cx="125691" cy="1987002"/>
          </a:xfrm>
          <a:prstGeom prst="rect">
            <a:avLst/>
          </a:prstGeom>
          <a:solidFill>
            <a:srgbClr val="FFC000"/>
          </a:solidFill>
          <a:ln>
            <a:noFill/>
          </a:ln>
          <a:effectLst>
            <a:outerShdw blurRad="50800" rotWithShape="0" algn="ctr" dir="5400000" dist="50800">
              <a:schemeClr val="lt1"/>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5" name="Google Shape;225;p28"/>
          <p:cNvSpPr txBox="1"/>
          <p:nvPr>
            <p:ph idx="1" type="body"/>
          </p:nvPr>
        </p:nvSpPr>
        <p:spPr>
          <a:xfrm>
            <a:off x="4921625" y="1750600"/>
            <a:ext cx="11360700" cy="5671800"/>
          </a:xfrm>
          <a:prstGeom prst="rect">
            <a:avLst/>
          </a:prstGeom>
          <a:noFill/>
          <a:ln>
            <a:noFill/>
          </a:ln>
        </p:spPr>
        <p:txBody>
          <a:bodyPr anchorCtr="0" anchor="t" bIns="121900" lIns="121900" spcFirstLastPara="1" rIns="121900" wrap="square" tIns="121900">
            <a:noAutofit/>
          </a:bodyPr>
          <a:lstStyle/>
          <a:p>
            <a:pPr indent="-342900" lvl="0" marL="1676370" marR="0" rtl="0" algn="l">
              <a:lnSpc>
                <a:spcPct val="100000"/>
              </a:lnSpc>
              <a:spcBef>
                <a:spcPts val="0"/>
              </a:spcBef>
              <a:spcAft>
                <a:spcPts val="0"/>
              </a:spcAft>
              <a:buClr>
                <a:schemeClr val="dk1"/>
              </a:buClr>
              <a:buSzPts val="1800"/>
              <a:buFont typeface="Noto Sans Symbols"/>
              <a:buNone/>
            </a:pPr>
            <a:r>
              <a:t/>
            </a:r>
            <a:endParaRPr b="0" i="0" sz="3200" u="none" cap="none" strike="noStrike">
              <a:solidFill>
                <a:schemeClr val="dk1"/>
              </a:solidFill>
              <a:latin typeface="Arial"/>
              <a:ea typeface="Arial"/>
              <a:cs typeface="Arial"/>
              <a:sym typeface="Arial"/>
            </a:endParaRPr>
          </a:p>
          <a:p>
            <a:pPr indent="-546088" lvl="0" marL="609585" marR="0" rtl="0" algn="l">
              <a:lnSpc>
                <a:spcPct val="90000"/>
              </a:lnSpc>
              <a:spcBef>
                <a:spcPts val="2267"/>
              </a:spcBef>
              <a:spcAft>
                <a:spcPts val="0"/>
              </a:spcAft>
              <a:buClr>
                <a:schemeClr val="dk1"/>
              </a:buClr>
              <a:buSzPts val="3200"/>
              <a:buFont typeface="Noto Sans Symbols"/>
              <a:buChar char="▪"/>
            </a:pPr>
            <a:r>
              <a:rPr b="0" i="0" lang="en" sz="3200" u="none" cap="none" strike="noStrike">
                <a:solidFill>
                  <a:schemeClr val="dk1"/>
                </a:solidFill>
                <a:latin typeface="Arial"/>
                <a:ea typeface="Arial"/>
                <a:cs typeface="Arial"/>
                <a:sym typeface="Arial"/>
              </a:rPr>
              <a:t>“A” and “B” Class Areas</a:t>
            </a:r>
            <a:endParaRPr b="0" i="0" sz="3200" u="none" cap="none" strike="noStrike">
              <a:solidFill>
                <a:schemeClr val="dk1"/>
              </a:solidFill>
              <a:latin typeface="Arial"/>
              <a:ea typeface="Arial"/>
              <a:cs typeface="Arial"/>
              <a:sym typeface="Arial"/>
            </a:endParaRPr>
          </a:p>
          <a:p>
            <a:pPr indent="-546088" lvl="0" marL="609585" marR="0" rtl="0" algn="l">
              <a:lnSpc>
                <a:spcPct val="90000"/>
              </a:lnSpc>
              <a:spcBef>
                <a:spcPts val="800"/>
              </a:spcBef>
              <a:spcAft>
                <a:spcPts val="0"/>
              </a:spcAft>
              <a:buClr>
                <a:schemeClr val="dk1"/>
              </a:buClr>
              <a:buSzPts val="3200"/>
              <a:buFont typeface="Noto Sans Symbols"/>
              <a:buChar char="▪"/>
            </a:pPr>
            <a:r>
              <a:rPr b="0" i="0" lang="en" sz="3200" u="none" cap="none" strike="noStrike">
                <a:solidFill>
                  <a:schemeClr val="dk1"/>
                </a:solidFill>
                <a:latin typeface="Arial"/>
                <a:ea typeface="Arial"/>
                <a:cs typeface="Arial"/>
                <a:sym typeface="Arial"/>
              </a:rPr>
              <a:t>Population</a:t>
            </a:r>
            <a:endParaRPr b="0" i="0" sz="3200" u="none" cap="none" strike="noStrike">
              <a:solidFill>
                <a:schemeClr val="dk1"/>
              </a:solidFill>
              <a:latin typeface="Arial"/>
              <a:ea typeface="Arial"/>
              <a:cs typeface="Arial"/>
              <a:sym typeface="Arial"/>
            </a:endParaRPr>
          </a:p>
          <a:p>
            <a:pPr indent="-546088" lvl="0" marL="609585" marR="0" rtl="0" algn="l">
              <a:lnSpc>
                <a:spcPct val="90000"/>
              </a:lnSpc>
              <a:spcBef>
                <a:spcPts val="800"/>
              </a:spcBef>
              <a:spcAft>
                <a:spcPts val="0"/>
              </a:spcAft>
              <a:buClr>
                <a:schemeClr val="dk1"/>
              </a:buClr>
              <a:buSzPts val="3200"/>
              <a:buFont typeface="Noto Sans Symbols"/>
              <a:buChar char="▪"/>
            </a:pPr>
            <a:r>
              <a:rPr b="0" i="0" lang="en" sz="3200" u="none" cap="none" strike="noStrike">
                <a:solidFill>
                  <a:schemeClr val="dk1"/>
                </a:solidFill>
                <a:latin typeface="Arial"/>
                <a:ea typeface="Arial"/>
                <a:cs typeface="Arial"/>
                <a:sym typeface="Arial"/>
              </a:rPr>
              <a:t>Safety</a:t>
            </a:r>
            <a:endParaRPr b="0" i="0" sz="3200" u="none" cap="none" strike="noStrike">
              <a:solidFill>
                <a:schemeClr val="dk1"/>
              </a:solidFill>
              <a:latin typeface="Arial"/>
              <a:ea typeface="Arial"/>
              <a:cs typeface="Arial"/>
              <a:sym typeface="Arial"/>
            </a:endParaRPr>
          </a:p>
          <a:p>
            <a:pPr indent="-546088" lvl="0" marL="609585" marR="0" rtl="0" algn="l">
              <a:lnSpc>
                <a:spcPct val="90000"/>
              </a:lnSpc>
              <a:spcBef>
                <a:spcPts val="800"/>
              </a:spcBef>
              <a:spcAft>
                <a:spcPts val="0"/>
              </a:spcAft>
              <a:buClr>
                <a:schemeClr val="dk1"/>
              </a:buClr>
              <a:buSzPts val="3200"/>
              <a:buFont typeface="Noto Sans Symbols"/>
              <a:buChar char="▪"/>
            </a:pPr>
            <a:r>
              <a:rPr b="0" i="0" lang="en" sz="3200" u="none" cap="none" strike="noStrike">
                <a:solidFill>
                  <a:schemeClr val="dk1"/>
                </a:solidFill>
                <a:latin typeface="Arial"/>
                <a:ea typeface="Arial"/>
                <a:cs typeface="Arial"/>
                <a:sym typeface="Arial"/>
              </a:rPr>
              <a:t>Schools</a:t>
            </a:r>
            <a:endParaRPr b="0" i="0" sz="3200" u="none" cap="none" strike="noStrike">
              <a:solidFill>
                <a:schemeClr val="dk1"/>
              </a:solidFill>
              <a:latin typeface="Arial"/>
              <a:ea typeface="Arial"/>
              <a:cs typeface="Arial"/>
              <a:sym typeface="Arial"/>
            </a:endParaRPr>
          </a:p>
          <a:p>
            <a:pPr indent="-546088" lvl="0" marL="609585" marR="0" rtl="0" algn="l">
              <a:lnSpc>
                <a:spcPct val="90000"/>
              </a:lnSpc>
              <a:spcBef>
                <a:spcPts val="800"/>
              </a:spcBef>
              <a:spcAft>
                <a:spcPts val="0"/>
              </a:spcAft>
              <a:buClr>
                <a:schemeClr val="dk1"/>
              </a:buClr>
              <a:buSzPts val="3200"/>
              <a:buFont typeface="Noto Sans Symbols"/>
              <a:buChar char="▪"/>
            </a:pPr>
            <a:r>
              <a:rPr b="0" i="0" lang="en" sz="3200" u="none" cap="none" strike="noStrike">
                <a:solidFill>
                  <a:schemeClr val="dk1"/>
                </a:solidFill>
                <a:latin typeface="Arial"/>
                <a:ea typeface="Arial"/>
                <a:cs typeface="Arial"/>
                <a:sym typeface="Arial"/>
              </a:rPr>
              <a:t>Walkability</a:t>
            </a:r>
            <a:endParaRPr b="0" i="0" sz="3200" u="none" cap="none" strike="noStrike">
              <a:solidFill>
                <a:schemeClr val="dk1"/>
              </a:solidFill>
              <a:latin typeface="Arial"/>
              <a:ea typeface="Arial"/>
              <a:cs typeface="Arial"/>
              <a:sym typeface="Arial"/>
            </a:endParaRPr>
          </a:p>
          <a:p>
            <a:pPr indent="-533388" lvl="0" marL="609585" marR="0" rtl="0" algn="l">
              <a:lnSpc>
                <a:spcPct val="90000"/>
              </a:lnSpc>
              <a:spcBef>
                <a:spcPts val="800"/>
              </a:spcBef>
              <a:spcAft>
                <a:spcPts val="0"/>
              </a:spcAft>
              <a:buClr>
                <a:schemeClr val="dk1"/>
              </a:buClr>
              <a:buSzPts val="3000"/>
              <a:buFont typeface="Noto Sans Symbols"/>
              <a:buChar char="▪"/>
            </a:pPr>
            <a:r>
              <a:rPr b="0" i="0" lang="en" sz="3200" u="none" cap="none" strike="noStrike">
                <a:solidFill>
                  <a:schemeClr val="dk1"/>
                </a:solidFill>
                <a:latin typeface="Arial"/>
                <a:ea typeface="Arial"/>
                <a:cs typeface="Arial"/>
                <a:sym typeface="Arial"/>
              </a:rPr>
              <a:t>Economic Anchors</a:t>
            </a:r>
            <a:r>
              <a:rPr b="0" i="0" lang="en" sz="3000" u="none" cap="none" strike="noStrike">
                <a:solidFill>
                  <a:schemeClr val="dk1"/>
                </a:solidFill>
                <a:latin typeface="Arial"/>
                <a:ea typeface="Arial"/>
                <a:cs typeface="Arial"/>
                <a:sym typeface="Arial"/>
              </a:rPr>
              <a:t> </a:t>
            </a:r>
            <a:endParaRPr b="0" i="0" sz="3000" u="none" cap="none" strike="noStrike">
              <a:solidFill>
                <a:schemeClr val="dk1"/>
              </a:solidFill>
              <a:latin typeface="Arial"/>
              <a:ea typeface="Arial"/>
              <a:cs typeface="Arial"/>
              <a:sym typeface="Arial"/>
            </a:endParaRPr>
          </a:p>
          <a:p>
            <a:pPr indent="-571500" lvl="0" marL="685800" marR="0" rtl="0" algn="ctr">
              <a:lnSpc>
                <a:spcPct val="90000"/>
              </a:lnSpc>
              <a:spcBef>
                <a:spcPts val="1067"/>
              </a:spcBef>
              <a:spcAft>
                <a:spcPts val="800"/>
              </a:spcAft>
              <a:buClr>
                <a:schemeClr val="dk1"/>
              </a:buClr>
              <a:buSzPts val="1800"/>
              <a:buFont typeface="Noto Sans Symbols"/>
              <a:buNone/>
            </a:pPr>
            <a:r>
              <a:t/>
            </a:r>
            <a:endParaRPr b="1" i="0" sz="4667" u="none" cap="none" strike="noStrike">
              <a:solidFill>
                <a:schemeClr val="dk1"/>
              </a:solidFill>
              <a:latin typeface="Arial"/>
              <a:ea typeface="Arial"/>
              <a:cs typeface="Arial"/>
              <a:sym typeface="Arial"/>
            </a:endParaRPr>
          </a:p>
        </p:txBody>
      </p:sp>
      <p:sp>
        <p:nvSpPr>
          <p:cNvPr id="226" name="Google Shape;226;p28"/>
          <p:cNvSpPr/>
          <p:nvPr/>
        </p:nvSpPr>
        <p:spPr>
          <a:xfrm>
            <a:off x="528722" y="526450"/>
            <a:ext cx="9514399" cy="93410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5470">
                <a:solidFill>
                  <a:srgbClr val="FFCB51"/>
                </a:solidFill>
                <a:latin typeface="Arial"/>
                <a:ea typeface="Arial"/>
                <a:cs typeface="Arial"/>
                <a:sym typeface="Arial"/>
              </a:rPr>
              <a:t>CHOOSING</a:t>
            </a:r>
            <a:r>
              <a:rPr b="1" lang="en" sz="5470">
                <a:solidFill>
                  <a:schemeClr val="lt1"/>
                </a:solidFill>
                <a:latin typeface="Arial"/>
                <a:ea typeface="Arial"/>
                <a:cs typeface="Arial"/>
                <a:sym typeface="Arial"/>
              </a:rPr>
              <a:t> YOUR MARKET </a:t>
            </a:r>
            <a:endParaRPr b="1" sz="5470">
              <a:solidFill>
                <a:schemeClr val="lt1"/>
              </a:solidFill>
              <a:latin typeface="Arial"/>
              <a:ea typeface="Arial"/>
              <a:cs typeface="Arial"/>
              <a:sym typeface="Arial"/>
            </a:endParaRPr>
          </a:p>
        </p:txBody>
      </p:sp>
      <p:pic>
        <p:nvPicPr>
          <p:cNvPr id="227" name="Google Shape;227;p28"/>
          <p:cNvPicPr preferRelativeResize="0"/>
          <p:nvPr/>
        </p:nvPicPr>
        <p:blipFill rotWithShape="1">
          <a:blip r:embed="rId3">
            <a:alphaModFix/>
          </a:blip>
          <a:srcRect b="0" l="0" r="0" t="0"/>
          <a:stretch/>
        </p:blipFill>
        <p:spPr>
          <a:xfrm>
            <a:off x="1043651" y="2915774"/>
            <a:ext cx="3230650" cy="28982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1" name="Shape 231"/>
        <p:cNvGrpSpPr/>
        <p:nvPr/>
      </p:nvGrpSpPr>
      <p:grpSpPr>
        <a:xfrm>
          <a:off x="0" y="0"/>
          <a:ext cx="0" cy="0"/>
          <a:chOff x="0" y="0"/>
          <a:chExt cx="0" cy="0"/>
        </a:xfrm>
      </p:grpSpPr>
      <p:sp>
        <p:nvSpPr>
          <p:cNvPr id="232" name="Google Shape;232;p29"/>
          <p:cNvSpPr txBox="1"/>
          <p:nvPr>
            <p:ph idx="1" type="body"/>
          </p:nvPr>
        </p:nvSpPr>
        <p:spPr>
          <a:xfrm>
            <a:off x="726685" y="1947125"/>
            <a:ext cx="11360700" cy="45552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None/>
            </a:pPr>
            <a:r>
              <a:rPr b="1" i="0" lang="en" sz="2800" u="none" cap="none" strike="noStrike">
                <a:solidFill>
                  <a:schemeClr val="dk1"/>
                </a:solidFill>
                <a:latin typeface="Calibri"/>
                <a:ea typeface="Calibri"/>
                <a:cs typeface="Calibri"/>
                <a:sym typeface="Calibri"/>
              </a:rPr>
              <a:t>Class A</a:t>
            </a:r>
            <a:endParaRPr b="1" i="0" sz="2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b="0" i="0" lang="en" sz="2800" u="none" cap="none" strike="noStrike">
                <a:solidFill>
                  <a:schemeClr val="dk1"/>
                </a:solidFill>
                <a:latin typeface="Calibri"/>
                <a:ea typeface="Calibri"/>
                <a:cs typeface="Calibri"/>
                <a:sym typeface="Calibri"/>
              </a:rPr>
              <a:t>A+ areas most people </a:t>
            </a:r>
            <a:r>
              <a:rPr lang="en"/>
              <a:t>DESIRE </a:t>
            </a:r>
            <a:r>
              <a:rPr b="0" i="0" lang="en" sz="2800" u="none" cap="none" strike="noStrike">
                <a:solidFill>
                  <a:schemeClr val="dk1"/>
                </a:solidFill>
                <a:latin typeface="Calibri"/>
                <a:ea typeface="Calibri"/>
                <a:cs typeface="Calibri"/>
                <a:sym typeface="Calibri"/>
              </a:rPr>
              <a:t>to live in </a:t>
            </a:r>
            <a:endParaRPr b="0" i="0" sz="2800" u="none" cap="none" strike="noStrike">
              <a:solidFill>
                <a:schemeClr val="dk1"/>
              </a:solidFill>
              <a:latin typeface="Calibri"/>
              <a:ea typeface="Calibri"/>
              <a:cs typeface="Calibri"/>
              <a:sym typeface="Calibri"/>
            </a:endParaRPr>
          </a:p>
          <a:p>
            <a:pPr indent="0" lvl="0" marL="0" marR="0" rtl="0" algn="l">
              <a:lnSpc>
                <a:spcPct val="100000"/>
              </a:lnSpc>
              <a:spcBef>
                <a:spcPts val="1333"/>
              </a:spcBef>
              <a:spcAft>
                <a:spcPts val="0"/>
              </a:spcAft>
              <a:buNone/>
            </a:pPr>
            <a:r>
              <a:rPr b="1" i="0" lang="en" sz="2800" u="none" cap="none" strike="noStrike">
                <a:solidFill>
                  <a:schemeClr val="dk1"/>
                </a:solidFill>
                <a:latin typeface="Calibri"/>
                <a:ea typeface="Calibri"/>
                <a:cs typeface="Calibri"/>
                <a:sym typeface="Calibri"/>
              </a:rPr>
              <a:t>Class B</a:t>
            </a:r>
            <a:endParaRPr b="1" i="0" sz="2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b="0" i="0" lang="en" sz="2800" u="none" cap="none" strike="noStrike">
                <a:solidFill>
                  <a:schemeClr val="dk1"/>
                </a:solidFill>
                <a:latin typeface="Calibri"/>
                <a:ea typeface="Calibri"/>
                <a:cs typeface="Calibri"/>
                <a:sym typeface="Calibri"/>
              </a:rPr>
              <a:t>Clean and safe areas where you WOULD live</a:t>
            </a:r>
            <a:endParaRPr b="0" i="0" sz="2800" u="none" cap="none" strike="noStrike">
              <a:solidFill>
                <a:schemeClr val="dk1"/>
              </a:solidFill>
              <a:latin typeface="Calibri"/>
              <a:ea typeface="Calibri"/>
              <a:cs typeface="Calibri"/>
              <a:sym typeface="Calibri"/>
            </a:endParaRPr>
          </a:p>
          <a:p>
            <a:pPr indent="0" lvl="0" marL="0" marR="0" rtl="0" algn="l">
              <a:lnSpc>
                <a:spcPct val="100000"/>
              </a:lnSpc>
              <a:spcBef>
                <a:spcPts val="1333"/>
              </a:spcBef>
              <a:spcAft>
                <a:spcPts val="0"/>
              </a:spcAft>
              <a:buNone/>
            </a:pPr>
            <a:r>
              <a:rPr b="1" i="0" lang="en" sz="2800" u="none" cap="none" strike="noStrike">
                <a:solidFill>
                  <a:schemeClr val="dk1"/>
                </a:solidFill>
                <a:latin typeface="Calibri"/>
                <a:ea typeface="Calibri"/>
                <a:cs typeface="Calibri"/>
                <a:sym typeface="Calibri"/>
              </a:rPr>
              <a:t>Class C</a:t>
            </a:r>
            <a:r>
              <a:rPr b="0" i="0" lang="en" sz="2800" u="none" cap="none" strike="noStrike">
                <a:solidFill>
                  <a:schemeClr val="dk1"/>
                </a:solidFill>
                <a:latin typeface="Calibri"/>
                <a:ea typeface="Calibri"/>
                <a:cs typeface="Calibri"/>
                <a:sym typeface="Calibri"/>
              </a:rPr>
              <a:t> </a:t>
            </a:r>
            <a:endParaRPr b="0" i="0" sz="2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b="0" i="0" lang="en" sz="2800" u="none" cap="none" strike="noStrike">
                <a:solidFill>
                  <a:schemeClr val="dk1"/>
                </a:solidFill>
                <a:latin typeface="Calibri"/>
                <a:ea typeface="Calibri"/>
                <a:cs typeface="Calibri"/>
                <a:sym typeface="Calibri"/>
              </a:rPr>
              <a:t>Would</a:t>
            </a:r>
            <a:r>
              <a:rPr lang="en"/>
              <a:t> go there, but not </a:t>
            </a:r>
            <a:r>
              <a:rPr b="0" i="0" lang="en" sz="2800" u="none" cap="none" strike="noStrike">
                <a:solidFill>
                  <a:schemeClr val="dk1"/>
                </a:solidFill>
                <a:latin typeface="Calibri"/>
                <a:ea typeface="Calibri"/>
                <a:cs typeface="Calibri"/>
                <a:sym typeface="Calibri"/>
              </a:rPr>
              <a:t>want to live there</a:t>
            </a:r>
            <a:endParaRPr b="0" i="0" sz="2800" u="none" cap="none" strike="noStrike">
              <a:solidFill>
                <a:schemeClr val="dk1"/>
              </a:solidFill>
              <a:latin typeface="Calibri"/>
              <a:ea typeface="Calibri"/>
              <a:cs typeface="Calibri"/>
              <a:sym typeface="Calibri"/>
            </a:endParaRPr>
          </a:p>
          <a:p>
            <a:pPr indent="0" lvl="0" marL="0" marR="0" rtl="0" algn="l">
              <a:lnSpc>
                <a:spcPct val="100000"/>
              </a:lnSpc>
              <a:spcBef>
                <a:spcPts val="1333"/>
              </a:spcBef>
              <a:spcAft>
                <a:spcPts val="0"/>
              </a:spcAft>
              <a:buNone/>
            </a:pPr>
            <a:r>
              <a:rPr b="1" i="0" lang="en" sz="2800" u="none" cap="none" strike="noStrike">
                <a:solidFill>
                  <a:schemeClr val="dk1"/>
                </a:solidFill>
                <a:latin typeface="Calibri"/>
                <a:ea typeface="Calibri"/>
                <a:cs typeface="Calibri"/>
                <a:sym typeface="Calibri"/>
              </a:rPr>
              <a:t>Class D</a:t>
            </a:r>
            <a:r>
              <a:rPr b="0" i="0" lang="en" sz="2800" u="none" cap="none" strike="noStrike">
                <a:solidFill>
                  <a:schemeClr val="dk1"/>
                </a:solidFill>
                <a:latin typeface="Calibri"/>
                <a:ea typeface="Calibri"/>
                <a:cs typeface="Calibri"/>
                <a:sym typeface="Calibri"/>
              </a:rPr>
              <a:t> </a:t>
            </a:r>
            <a:endParaRPr b="0" i="0" sz="2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b="0" i="0" lang="en" sz="2800" u="none" cap="none" strike="noStrike">
                <a:solidFill>
                  <a:schemeClr val="dk1"/>
                </a:solidFill>
                <a:latin typeface="Calibri"/>
                <a:ea typeface="Calibri"/>
                <a:cs typeface="Calibri"/>
                <a:sym typeface="Calibri"/>
              </a:rPr>
              <a:t>War zone - stay away!</a:t>
            </a:r>
            <a:endParaRPr b="0" i="0" sz="2800" u="none" cap="none" strike="noStrike">
              <a:solidFill>
                <a:schemeClr val="dk1"/>
              </a:solidFill>
              <a:latin typeface="Calibri"/>
              <a:ea typeface="Calibri"/>
              <a:cs typeface="Calibri"/>
              <a:sym typeface="Calibri"/>
            </a:endParaRPr>
          </a:p>
          <a:p>
            <a:pPr indent="0" lvl="0" marL="609585" marR="0" rtl="0" algn="l">
              <a:lnSpc>
                <a:spcPct val="115000"/>
              </a:lnSpc>
              <a:spcBef>
                <a:spcPts val="1067"/>
              </a:spcBef>
              <a:spcAft>
                <a:spcPts val="0"/>
              </a:spcAft>
              <a:buClr>
                <a:schemeClr val="dk1"/>
              </a:buClr>
              <a:buSzPts val="1800"/>
              <a:buFont typeface="Arial"/>
              <a:buNone/>
            </a:pPr>
            <a:r>
              <a:t/>
            </a:r>
            <a:endParaRPr b="0" i="0" sz="28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SzPts val="1800"/>
              <a:buFont typeface="Arial"/>
              <a:buNone/>
            </a:pPr>
            <a:r>
              <a:t/>
            </a:r>
            <a:endParaRPr b="0" i="0" sz="2800" u="none" cap="none" strike="noStrike">
              <a:solidFill>
                <a:srgbClr val="FF0000"/>
              </a:solidFill>
              <a:latin typeface="Calibri"/>
              <a:ea typeface="Calibri"/>
              <a:cs typeface="Calibri"/>
              <a:sym typeface="Calibri"/>
            </a:endParaRPr>
          </a:p>
          <a:p>
            <a:pPr indent="0" lvl="0" marL="0" marR="0" rtl="0" algn="ctr">
              <a:lnSpc>
                <a:spcPct val="90000"/>
              </a:lnSpc>
              <a:spcBef>
                <a:spcPts val="0"/>
              </a:spcBef>
              <a:spcAft>
                <a:spcPts val="2133"/>
              </a:spcAft>
              <a:buClr>
                <a:schemeClr val="dk1"/>
              </a:buClr>
              <a:buSzPts val="1800"/>
              <a:buFont typeface="Arial"/>
              <a:buNone/>
            </a:pPr>
            <a:r>
              <a:t/>
            </a:r>
            <a:endParaRPr b="1" i="0" sz="4667" u="none" cap="none" strike="noStrike">
              <a:solidFill>
                <a:schemeClr val="dk1"/>
              </a:solidFill>
              <a:latin typeface="Calibri"/>
              <a:ea typeface="Calibri"/>
              <a:cs typeface="Calibri"/>
              <a:sym typeface="Calibri"/>
            </a:endParaRPr>
          </a:p>
        </p:txBody>
      </p:sp>
      <p:sp>
        <p:nvSpPr>
          <p:cNvPr id="233" name="Google Shape;233;p29"/>
          <p:cNvSpPr txBox="1"/>
          <p:nvPr/>
        </p:nvSpPr>
        <p:spPr>
          <a:xfrm>
            <a:off x="441450" y="214450"/>
            <a:ext cx="8745300" cy="974400"/>
          </a:xfrm>
          <a:prstGeom prst="rect">
            <a:avLst/>
          </a:prstGeom>
          <a:no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rPr b="1" lang="en" sz="5800">
                <a:solidFill>
                  <a:srgbClr val="FFC000"/>
                </a:solidFill>
                <a:latin typeface="Open Sans"/>
                <a:ea typeface="Open Sans"/>
                <a:cs typeface="Open Sans"/>
                <a:sym typeface="Open Sans"/>
              </a:rPr>
              <a:t>LOCATION</a:t>
            </a:r>
            <a:r>
              <a:rPr b="1" lang="en" sz="5800">
                <a:solidFill>
                  <a:schemeClr val="dk1"/>
                </a:solidFill>
                <a:latin typeface="Open Sans"/>
                <a:ea typeface="Open Sans"/>
                <a:cs typeface="Open Sans"/>
                <a:sym typeface="Open Sans"/>
              </a:rPr>
              <a:t> RATING</a:t>
            </a:r>
            <a:endParaRPr b="1" sz="5800">
              <a:solidFill>
                <a:schemeClr val="dk1"/>
              </a:solidFill>
              <a:latin typeface="Open Sans"/>
              <a:ea typeface="Open Sans"/>
              <a:cs typeface="Open Sans"/>
              <a:sym typeface="Open Sans"/>
            </a:endParaRPr>
          </a:p>
        </p:txBody>
      </p:sp>
      <p:sp>
        <p:nvSpPr>
          <p:cNvPr id="234" name="Google Shape;234;p29"/>
          <p:cNvSpPr/>
          <p:nvPr/>
        </p:nvSpPr>
        <p:spPr>
          <a:xfrm flipH="1" rot="10800000">
            <a:off x="0" y="1354712"/>
            <a:ext cx="12192000" cy="161700"/>
          </a:xfrm>
          <a:prstGeom prst="rect">
            <a:avLst/>
          </a:prstGeom>
          <a:solidFill>
            <a:srgbClr val="0C0C0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35" name="Google Shape;235;p29"/>
          <p:cNvPicPr preferRelativeResize="0"/>
          <p:nvPr/>
        </p:nvPicPr>
        <p:blipFill rotWithShape="1">
          <a:blip r:embed="rId3">
            <a:alphaModFix/>
          </a:blip>
          <a:srcRect b="0" l="0" r="0" t="0"/>
          <a:stretch/>
        </p:blipFill>
        <p:spPr>
          <a:xfrm>
            <a:off x="10840252" y="147181"/>
            <a:ext cx="918688" cy="1041662"/>
          </a:xfrm>
          <a:prstGeom prst="rect">
            <a:avLst/>
          </a:prstGeom>
          <a:noFill/>
          <a:ln>
            <a:noFill/>
          </a:ln>
        </p:spPr>
      </p:pic>
      <p:sp>
        <p:nvSpPr>
          <p:cNvPr id="236" name="Google Shape;236;p29"/>
          <p:cNvSpPr/>
          <p:nvPr/>
        </p:nvSpPr>
        <p:spPr>
          <a:xfrm flipH="1" rot="10800000">
            <a:off x="10256364" y="1354737"/>
            <a:ext cx="1935600" cy="161700"/>
          </a:xfrm>
          <a:prstGeom prst="rect">
            <a:avLst/>
          </a:prstGeom>
          <a:solidFill>
            <a:srgbClr val="FFC000"/>
          </a:solidFill>
          <a:ln>
            <a:noFill/>
          </a:ln>
          <a:effectLst>
            <a:outerShdw blurRad="50800" rotWithShape="0" algn="ctr" dir="5400000" dist="50800">
              <a:schemeClr val="lt1"/>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0" name="Shape 240"/>
        <p:cNvGrpSpPr/>
        <p:nvPr/>
      </p:nvGrpSpPr>
      <p:grpSpPr>
        <a:xfrm>
          <a:off x="0" y="0"/>
          <a:ext cx="0" cy="0"/>
          <a:chOff x="0" y="0"/>
          <a:chExt cx="0" cy="0"/>
        </a:xfrm>
      </p:grpSpPr>
      <p:sp>
        <p:nvSpPr>
          <p:cNvPr id="241" name="Google Shape;241;p30"/>
          <p:cNvSpPr txBox="1"/>
          <p:nvPr>
            <p:ph idx="1" type="body"/>
          </p:nvPr>
        </p:nvSpPr>
        <p:spPr>
          <a:xfrm>
            <a:off x="639040" y="1933024"/>
            <a:ext cx="11360700" cy="45552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None/>
            </a:pPr>
            <a:r>
              <a:rPr b="1" i="0" lang="en" sz="2800" u="none" cap="none" strike="noStrike">
                <a:solidFill>
                  <a:schemeClr val="dk1"/>
                </a:solidFill>
                <a:latin typeface="Calibri"/>
                <a:ea typeface="Calibri"/>
                <a:cs typeface="Calibri"/>
                <a:sym typeface="Calibri"/>
              </a:rPr>
              <a:t>Class A</a:t>
            </a:r>
            <a:endParaRPr b="1" i="0" sz="2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Arial"/>
              <a:buNone/>
            </a:pPr>
            <a:r>
              <a:rPr b="0" i="0" lang="en" sz="2800" u="none" cap="none" strike="noStrike">
                <a:solidFill>
                  <a:schemeClr val="dk1"/>
                </a:solidFill>
                <a:latin typeface="Calibri"/>
                <a:ea typeface="Calibri"/>
                <a:cs typeface="Calibri"/>
                <a:sym typeface="Calibri"/>
              </a:rPr>
              <a:t>Newer, built last 10 years (or substantially renovated)</a:t>
            </a:r>
            <a:endParaRPr b="0" i="0" sz="2800" u="none" cap="none" strike="noStrike">
              <a:solidFill>
                <a:schemeClr val="dk1"/>
              </a:solidFill>
              <a:latin typeface="Calibri"/>
              <a:ea typeface="Calibri"/>
              <a:cs typeface="Calibri"/>
              <a:sym typeface="Calibri"/>
            </a:endParaRPr>
          </a:p>
          <a:p>
            <a:pPr indent="0" lvl="0" marL="0" marR="0" rtl="0" algn="l">
              <a:lnSpc>
                <a:spcPct val="100000"/>
              </a:lnSpc>
              <a:spcBef>
                <a:spcPts val="1333"/>
              </a:spcBef>
              <a:spcAft>
                <a:spcPts val="0"/>
              </a:spcAft>
              <a:buNone/>
            </a:pPr>
            <a:r>
              <a:rPr b="1" i="0" lang="en" sz="2800" u="none" cap="none" strike="noStrike">
                <a:solidFill>
                  <a:schemeClr val="dk1"/>
                </a:solidFill>
                <a:latin typeface="Calibri"/>
                <a:ea typeface="Calibri"/>
                <a:cs typeface="Calibri"/>
                <a:sym typeface="Calibri"/>
              </a:rPr>
              <a:t>Class B</a:t>
            </a:r>
            <a:endParaRPr b="1" i="0" sz="2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Arial"/>
              <a:buNone/>
            </a:pPr>
            <a:r>
              <a:rPr b="0" i="0" lang="en" sz="2800" u="none" cap="none" strike="noStrike">
                <a:solidFill>
                  <a:schemeClr val="dk1"/>
                </a:solidFill>
                <a:latin typeface="Calibri"/>
                <a:ea typeface="Calibri"/>
                <a:cs typeface="Calibri"/>
                <a:sym typeface="Calibri"/>
              </a:rPr>
              <a:t>Built last 20 years (or substantially renovated)</a:t>
            </a:r>
            <a:endParaRPr b="0" i="0" sz="2800" u="none" cap="none" strike="noStrike">
              <a:solidFill>
                <a:schemeClr val="dk1"/>
              </a:solidFill>
              <a:latin typeface="Calibri"/>
              <a:ea typeface="Calibri"/>
              <a:cs typeface="Calibri"/>
              <a:sym typeface="Calibri"/>
            </a:endParaRPr>
          </a:p>
          <a:p>
            <a:pPr indent="0" lvl="0" marL="0" marR="0" rtl="0" algn="l">
              <a:lnSpc>
                <a:spcPct val="100000"/>
              </a:lnSpc>
              <a:spcBef>
                <a:spcPts val="1333"/>
              </a:spcBef>
              <a:spcAft>
                <a:spcPts val="0"/>
              </a:spcAft>
              <a:buNone/>
            </a:pPr>
            <a:r>
              <a:rPr b="1" i="0" lang="en" sz="2800" u="none" cap="none" strike="noStrike">
                <a:solidFill>
                  <a:schemeClr val="dk1"/>
                </a:solidFill>
                <a:latin typeface="Calibri"/>
                <a:ea typeface="Calibri"/>
                <a:cs typeface="Calibri"/>
                <a:sym typeface="Calibri"/>
              </a:rPr>
              <a:t>Class C</a:t>
            </a:r>
            <a:r>
              <a:rPr b="0" i="0" lang="en" sz="2800" u="none" cap="none" strike="noStrike">
                <a:solidFill>
                  <a:schemeClr val="dk1"/>
                </a:solidFill>
                <a:latin typeface="Calibri"/>
                <a:ea typeface="Calibri"/>
                <a:cs typeface="Calibri"/>
                <a:sym typeface="Calibri"/>
              </a:rPr>
              <a:t> </a:t>
            </a:r>
            <a:endParaRPr b="0" i="0" sz="2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Arial"/>
              <a:buNone/>
            </a:pPr>
            <a:r>
              <a:rPr b="0" i="0" lang="en" sz="2800" u="none" cap="none" strike="noStrike">
                <a:solidFill>
                  <a:schemeClr val="dk1"/>
                </a:solidFill>
                <a:latin typeface="Calibri"/>
                <a:ea typeface="Calibri"/>
                <a:cs typeface="Calibri"/>
                <a:sym typeface="Calibri"/>
              </a:rPr>
              <a:t>Built last 40 years, very dated, noticeable deferred maintenance</a:t>
            </a:r>
            <a:endParaRPr b="0" i="0" sz="2800" u="none" cap="none" strike="noStrike">
              <a:solidFill>
                <a:schemeClr val="dk1"/>
              </a:solidFill>
              <a:latin typeface="Calibri"/>
              <a:ea typeface="Calibri"/>
              <a:cs typeface="Calibri"/>
              <a:sym typeface="Calibri"/>
            </a:endParaRPr>
          </a:p>
          <a:p>
            <a:pPr indent="0" lvl="0" marL="0" marR="0" rtl="0" algn="l">
              <a:lnSpc>
                <a:spcPct val="100000"/>
              </a:lnSpc>
              <a:spcBef>
                <a:spcPts val="1333"/>
              </a:spcBef>
              <a:spcAft>
                <a:spcPts val="0"/>
              </a:spcAft>
              <a:buNone/>
            </a:pPr>
            <a:r>
              <a:rPr b="1" i="0" lang="en" sz="2800" u="none" cap="none" strike="noStrike">
                <a:solidFill>
                  <a:schemeClr val="dk1"/>
                </a:solidFill>
                <a:latin typeface="Calibri"/>
                <a:ea typeface="Calibri"/>
                <a:cs typeface="Calibri"/>
                <a:sym typeface="Calibri"/>
              </a:rPr>
              <a:t>Class D</a:t>
            </a:r>
            <a:r>
              <a:rPr b="0" i="0" lang="en" sz="2800" u="none" cap="none" strike="noStrike">
                <a:solidFill>
                  <a:schemeClr val="dk1"/>
                </a:solidFill>
                <a:latin typeface="Calibri"/>
                <a:ea typeface="Calibri"/>
                <a:cs typeface="Calibri"/>
                <a:sym typeface="Calibri"/>
              </a:rPr>
              <a:t> </a:t>
            </a:r>
            <a:endParaRPr b="0" i="0" sz="2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Arial"/>
              <a:buNone/>
            </a:pPr>
            <a:r>
              <a:rPr b="0" i="0" lang="en" sz="2800" u="none" cap="none" strike="noStrike">
                <a:solidFill>
                  <a:schemeClr val="dk1"/>
                </a:solidFill>
                <a:latin typeface="Calibri"/>
                <a:ea typeface="Calibri"/>
                <a:cs typeface="Calibri"/>
                <a:sym typeface="Calibri"/>
              </a:rPr>
              <a:t>Over 40 years old, worn, functionally not stable</a:t>
            </a:r>
            <a:endParaRPr b="0" i="0" sz="28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SzPts val="1800"/>
              <a:buFont typeface="Arial"/>
              <a:buNone/>
            </a:pPr>
            <a:r>
              <a:t/>
            </a:r>
            <a:endParaRPr b="0" i="0" sz="2800" u="none" cap="none" strike="noStrike">
              <a:solidFill>
                <a:schemeClr val="dk1"/>
              </a:solidFill>
              <a:latin typeface="Calibri"/>
              <a:ea typeface="Calibri"/>
              <a:cs typeface="Calibri"/>
              <a:sym typeface="Calibri"/>
            </a:endParaRPr>
          </a:p>
          <a:p>
            <a:pPr indent="0" lvl="0" marL="0" marR="0" rtl="0" algn="ctr">
              <a:lnSpc>
                <a:spcPct val="90000"/>
              </a:lnSpc>
              <a:spcBef>
                <a:spcPts val="0"/>
              </a:spcBef>
              <a:spcAft>
                <a:spcPts val="2133"/>
              </a:spcAft>
              <a:buClr>
                <a:schemeClr val="dk1"/>
              </a:buClr>
              <a:buSzPts val="1800"/>
              <a:buFont typeface="Arial"/>
              <a:buNone/>
            </a:pPr>
            <a:r>
              <a:t/>
            </a:r>
            <a:endParaRPr b="1" i="0" sz="4667" u="none" cap="none" strike="noStrike">
              <a:solidFill>
                <a:schemeClr val="dk1"/>
              </a:solidFill>
              <a:latin typeface="Calibri"/>
              <a:ea typeface="Calibri"/>
              <a:cs typeface="Calibri"/>
              <a:sym typeface="Calibri"/>
            </a:endParaRPr>
          </a:p>
        </p:txBody>
      </p:sp>
      <p:sp>
        <p:nvSpPr>
          <p:cNvPr id="242" name="Google Shape;242;p30"/>
          <p:cNvSpPr txBox="1"/>
          <p:nvPr/>
        </p:nvSpPr>
        <p:spPr>
          <a:xfrm>
            <a:off x="398140" y="288036"/>
            <a:ext cx="11012100" cy="974400"/>
          </a:xfrm>
          <a:prstGeom prst="rect">
            <a:avLst/>
          </a:prstGeom>
          <a:no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rPr b="1" lang="en" sz="5800">
                <a:solidFill>
                  <a:srgbClr val="FFC000"/>
                </a:solidFill>
                <a:latin typeface="Open Sans"/>
                <a:ea typeface="Open Sans"/>
                <a:cs typeface="Open Sans"/>
                <a:sym typeface="Open Sans"/>
              </a:rPr>
              <a:t>PROPERTY</a:t>
            </a:r>
            <a:r>
              <a:rPr b="1" lang="en" sz="5800">
                <a:solidFill>
                  <a:schemeClr val="accent4"/>
                </a:solidFill>
                <a:latin typeface="Open Sans"/>
                <a:ea typeface="Open Sans"/>
                <a:cs typeface="Open Sans"/>
                <a:sym typeface="Open Sans"/>
              </a:rPr>
              <a:t> </a:t>
            </a:r>
            <a:r>
              <a:rPr b="1" lang="en" sz="5800">
                <a:solidFill>
                  <a:schemeClr val="dk1"/>
                </a:solidFill>
                <a:latin typeface="Open Sans"/>
                <a:ea typeface="Open Sans"/>
                <a:cs typeface="Open Sans"/>
                <a:sym typeface="Open Sans"/>
              </a:rPr>
              <a:t>RATING</a:t>
            </a:r>
            <a:endParaRPr b="1" sz="5800">
              <a:solidFill>
                <a:schemeClr val="dk1"/>
              </a:solidFill>
              <a:latin typeface="Open Sans"/>
              <a:ea typeface="Open Sans"/>
              <a:cs typeface="Open Sans"/>
              <a:sym typeface="Open Sans"/>
            </a:endParaRPr>
          </a:p>
        </p:txBody>
      </p:sp>
      <p:sp>
        <p:nvSpPr>
          <p:cNvPr id="243" name="Google Shape;243;p30"/>
          <p:cNvSpPr/>
          <p:nvPr/>
        </p:nvSpPr>
        <p:spPr>
          <a:xfrm flipH="1" rot="10800000">
            <a:off x="0" y="1408143"/>
            <a:ext cx="12192000" cy="161700"/>
          </a:xfrm>
          <a:prstGeom prst="rect">
            <a:avLst/>
          </a:prstGeom>
          <a:solidFill>
            <a:srgbClr val="0C0C0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44" name="Google Shape;244;p30"/>
          <p:cNvPicPr preferRelativeResize="0"/>
          <p:nvPr/>
        </p:nvPicPr>
        <p:blipFill rotWithShape="1">
          <a:blip r:embed="rId3">
            <a:alphaModFix/>
          </a:blip>
          <a:srcRect b="0" l="0" r="0" t="0"/>
          <a:stretch/>
        </p:blipFill>
        <p:spPr>
          <a:xfrm>
            <a:off x="10840252" y="254405"/>
            <a:ext cx="918688" cy="1041662"/>
          </a:xfrm>
          <a:prstGeom prst="rect">
            <a:avLst/>
          </a:prstGeom>
          <a:noFill/>
          <a:ln>
            <a:noFill/>
          </a:ln>
        </p:spPr>
      </p:pic>
      <p:sp>
        <p:nvSpPr>
          <p:cNvPr id="245" name="Google Shape;245;p30"/>
          <p:cNvSpPr/>
          <p:nvPr/>
        </p:nvSpPr>
        <p:spPr>
          <a:xfrm flipH="1" rot="10800000">
            <a:off x="10256364" y="1408143"/>
            <a:ext cx="1935600" cy="161700"/>
          </a:xfrm>
          <a:prstGeom prst="rect">
            <a:avLst/>
          </a:prstGeom>
          <a:solidFill>
            <a:srgbClr val="FFC000"/>
          </a:solidFill>
          <a:ln>
            <a:noFill/>
          </a:ln>
          <a:effectLst>
            <a:outerShdw blurRad="50800" rotWithShape="0" algn="ctr" dir="5400000" dist="50800">
              <a:schemeClr val="lt1"/>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49" name="Shape 249"/>
        <p:cNvGrpSpPr/>
        <p:nvPr/>
      </p:nvGrpSpPr>
      <p:grpSpPr>
        <a:xfrm>
          <a:off x="0" y="0"/>
          <a:ext cx="0" cy="0"/>
          <a:chOff x="0" y="0"/>
          <a:chExt cx="0" cy="0"/>
        </a:xfrm>
      </p:grpSpPr>
      <p:sp>
        <p:nvSpPr>
          <p:cNvPr id="250" name="Google Shape;250;p31"/>
          <p:cNvSpPr/>
          <p:nvPr/>
        </p:nvSpPr>
        <p:spPr>
          <a:xfrm>
            <a:off x="0" y="6232689"/>
            <a:ext cx="12192000" cy="309513"/>
          </a:xfrm>
          <a:prstGeom prst="rect">
            <a:avLst/>
          </a:prstGeom>
          <a:solidFill>
            <a:srgbClr val="FFD96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1" name="Google Shape;251;p31"/>
          <p:cNvSpPr txBox="1"/>
          <p:nvPr>
            <p:ph type="title"/>
          </p:nvPr>
        </p:nvSpPr>
        <p:spPr>
          <a:xfrm>
            <a:off x="415600" y="2093175"/>
            <a:ext cx="11360700" cy="1056900"/>
          </a:xfrm>
          <a:prstGeom prst="rect">
            <a:avLst/>
          </a:prstGeom>
          <a:noFill/>
          <a:ln>
            <a:noFill/>
          </a:ln>
        </p:spPr>
        <p:txBody>
          <a:bodyPr anchorCtr="0" anchor="t" bIns="121900" lIns="121900" spcFirstLastPara="1" rIns="121900" wrap="square" tIns="121900">
            <a:noAutofit/>
          </a:bodyPr>
          <a:lstStyle/>
          <a:p>
            <a:pPr indent="0" lvl="0" marL="0" marR="0" rtl="0" algn="ctr">
              <a:lnSpc>
                <a:spcPct val="90000"/>
              </a:lnSpc>
              <a:spcBef>
                <a:spcPts val="0"/>
              </a:spcBef>
              <a:spcAft>
                <a:spcPts val="0"/>
              </a:spcAft>
              <a:buClr>
                <a:schemeClr val="lt1"/>
              </a:buClr>
              <a:buSzPts val="2800"/>
              <a:buFont typeface="Open Sans"/>
              <a:buNone/>
            </a:pPr>
            <a:r>
              <a:rPr b="0" i="0" lang="en" sz="4800" u="none" cap="none" strike="noStrike">
                <a:solidFill>
                  <a:schemeClr val="lt1"/>
                </a:solidFill>
                <a:latin typeface="Open Sans"/>
                <a:ea typeface="Open Sans"/>
                <a:cs typeface="Open Sans"/>
                <a:sym typeface="Open Sans"/>
              </a:rPr>
              <a:t>Transaction Types:</a:t>
            </a:r>
            <a:endParaRPr b="0" i="0" sz="4800" u="none" cap="none" strike="noStrike">
              <a:solidFill>
                <a:schemeClr val="lt1"/>
              </a:solidFill>
              <a:latin typeface="Open Sans"/>
              <a:ea typeface="Open Sans"/>
              <a:cs typeface="Open Sans"/>
              <a:sym typeface="Open Sans"/>
            </a:endParaRPr>
          </a:p>
        </p:txBody>
      </p:sp>
      <p:sp>
        <p:nvSpPr>
          <p:cNvPr id="252" name="Google Shape;252;p31"/>
          <p:cNvSpPr txBox="1"/>
          <p:nvPr>
            <p:ph idx="1" type="body"/>
          </p:nvPr>
        </p:nvSpPr>
        <p:spPr>
          <a:xfrm>
            <a:off x="415600" y="2883296"/>
            <a:ext cx="11360800" cy="896855"/>
          </a:xfrm>
          <a:prstGeom prst="rect">
            <a:avLst/>
          </a:prstGeom>
          <a:noFill/>
          <a:ln>
            <a:noFill/>
          </a:ln>
        </p:spPr>
        <p:txBody>
          <a:bodyPr anchorCtr="0" anchor="t" bIns="121900" lIns="121900" spcFirstLastPara="1" rIns="121900" wrap="square" tIns="121900">
            <a:noAutofit/>
          </a:bodyPr>
          <a:lstStyle/>
          <a:p>
            <a:pPr indent="0" lvl="0" marL="0" marR="0" rtl="0" algn="ctr">
              <a:lnSpc>
                <a:spcPct val="90000"/>
              </a:lnSpc>
              <a:spcBef>
                <a:spcPts val="0"/>
              </a:spcBef>
              <a:spcAft>
                <a:spcPts val="2133"/>
              </a:spcAft>
              <a:buClr>
                <a:srgbClr val="FFC000"/>
              </a:buClr>
              <a:buSzPts val="1800"/>
              <a:buFont typeface="Arial"/>
              <a:buNone/>
            </a:pPr>
            <a:r>
              <a:rPr b="1" i="0" lang="en" sz="6000" u="none" cap="none" strike="noStrike">
                <a:solidFill>
                  <a:srgbClr val="FFC000"/>
                </a:solidFill>
                <a:latin typeface="Arial"/>
                <a:ea typeface="Arial"/>
                <a:cs typeface="Arial"/>
                <a:sym typeface="Arial"/>
              </a:rPr>
              <a:t>Stabilized vs Value Add</a:t>
            </a:r>
            <a:endParaRPr b="1" i="0" sz="6000" u="none" cap="none" strike="noStrike">
              <a:solidFill>
                <a:srgbClr val="FFC000"/>
              </a:solidFill>
              <a:latin typeface="Arial"/>
              <a:ea typeface="Arial"/>
              <a:cs typeface="Arial"/>
              <a:sym typeface="Arial"/>
            </a:endParaRPr>
          </a:p>
        </p:txBody>
      </p:sp>
      <p:pic>
        <p:nvPicPr>
          <p:cNvPr id="253" name="Google Shape;253;p31"/>
          <p:cNvPicPr preferRelativeResize="0"/>
          <p:nvPr/>
        </p:nvPicPr>
        <p:blipFill rotWithShape="1">
          <a:blip r:embed="rId4">
            <a:alphaModFix/>
          </a:blip>
          <a:srcRect b="0" l="0" r="0" t="0"/>
          <a:stretch/>
        </p:blipFill>
        <p:spPr>
          <a:xfrm>
            <a:off x="4989395" y="5688683"/>
            <a:ext cx="2213209" cy="1397523"/>
          </a:xfrm>
          <a:prstGeom prst="rect">
            <a:avLst/>
          </a:prstGeom>
          <a:noFill/>
          <a:ln>
            <a:noFill/>
          </a:ln>
          <a:effectLst>
            <a:outerShdw blurRad="50800" rotWithShape="0" algn="t" dir="5400000" dist="38100">
              <a:srgbClr val="000000">
                <a:alpha val="40000"/>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7" name="Shape 257"/>
        <p:cNvGrpSpPr/>
        <p:nvPr/>
      </p:nvGrpSpPr>
      <p:grpSpPr>
        <a:xfrm>
          <a:off x="0" y="0"/>
          <a:ext cx="0" cy="0"/>
          <a:chOff x="0" y="0"/>
          <a:chExt cx="0" cy="0"/>
        </a:xfrm>
      </p:grpSpPr>
      <p:sp>
        <p:nvSpPr>
          <p:cNvPr id="258" name="Google Shape;258;p32"/>
          <p:cNvSpPr/>
          <p:nvPr/>
        </p:nvSpPr>
        <p:spPr>
          <a:xfrm>
            <a:off x="5953050" y="0"/>
            <a:ext cx="6143700" cy="6858000"/>
          </a:xfrm>
          <a:prstGeom prst="rect">
            <a:avLst/>
          </a:prstGeom>
          <a:solidFill>
            <a:srgbClr val="26262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9" name="Google Shape;259;p32"/>
          <p:cNvSpPr/>
          <p:nvPr/>
        </p:nvSpPr>
        <p:spPr>
          <a:xfrm>
            <a:off x="-125812" y="0"/>
            <a:ext cx="6143700" cy="6858000"/>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0" name="Google Shape;260;p32"/>
          <p:cNvSpPr txBox="1"/>
          <p:nvPr>
            <p:ph type="title"/>
          </p:nvPr>
        </p:nvSpPr>
        <p:spPr>
          <a:xfrm>
            <a:off x="214375" y="483975"/>
            <a:ext cx="5327100" cy="1957800"/>
          </a:xfrm>
          <a:prstGeom prst="rect">
            <a:avLst/>
          </a:prstGeom>
          <a:noFill/>
          <a:ln>
            <a:noFill/>
          </a:ln>
        </p:spPr>
        <p:txBody>
          <a:bodyPr anchorCtr="0" anchor="t" bIns="121900" lIns="121900" spcFirstLastPara="1" rIns="121900" wrap="square" tIns="121900">
            <a:noAutofit/>
          </a:bodyPr>
          <a:lstStyle/>
          <a:p>
            <a:pPr indent="0" lvl="0" marL="0" marR="0" rtl="0" algn="ctr">
              <a:lnSpc>
                <a:spcPct val="90000"/>
              </a:lnSpc>
              <a:spcBef>
                <a:spcPts val="0"/>
              </a:spcBef>
              <a:spcAft>
                <a:spcPts val="0"/>
              </a:spcAft>
              <a:buClr>
                <a:schemeClr val="dk1"/>
              </a:buClr>
              <a:buSzPts val="2800"/>
              <a:buFont typeface="Arial"/>
              <a:buNone/>
            </a:pPr>
            <a:r>
              <a:rPr b="1" i="0" lang="en" sz="4800" u="none" cap="none" strike="noStrike">
                <a:solidFill>
                  <a:schemeClr val="dk1"/>
                </a:solidFill>
                <a:latin typeface="Arial"/>
                <a:ea typeface="Arial"/>
                <a:cs typeface="Arial"/>
                <a:sym typeface="Arial"/>
              </a:rPr>
              <a:t>STABILIZED PROPERTIES </a:t>
            </a:r>
            <a:endParaRPr b="1" i="0" sz="4800" u="none" cap="none" strike="noStrike">
              <a:solidFill>
                <a:schemeClr val="dk1"/>
              </a:solidFill>
              <a:latin typeface="Arial"/>
              <a:ea typeface="Arial"/>
              <a:cs typeface="Arial"/>
              <a:sym typeface="Arial"/>
            </a:endParaRPr>
          </a:p>
        </p:txBody>
      </p:sp>
      <p:sp>
        <p:nvSpPr>
          <p:cNvPr id="261" name="Google Shape;261;p32"/>
          <p:cNvSpPr txBox="1"/>
          <p:nvPr>
            <p:ph idx="1" type="body"/>
          </p:nvPr>
        </p:nvSpPr>
        <p:spPr>
          <a:xfrm>
            <a:off x="350575" y="2325075"/>
            <a:ext cx="5079000" cy="5659200"/>
          </a:xfrm>
          <a:prstGeom prst="rect">
            <a:avLst/>
          </a:prstGeom>
          <a:noFill/>
          <a:ln>
            <a:noFill/>
          </a:ln>
        </p:spPr>
        <p:txBody>
          <a:bodyPr anchorCtr="0" anchor="t" bIns="121900" lIns="121900" spcFirstLastPara="1" rIns="121900" wrap="square" tIns="121900">
            <a:noAutofit/>
          </a:bodyPr>
          <a:lstStyle/>
          <a:p>
            <a:pPr indent="0" lvl="0" marL="0" marR="0" rtl="0" algn="ctr">
              <a:lnSpc>
                <a:spcPct val="90000"/>
              </a:lnSpc>
              <a:spcBef>
                <a:spcPts val="0"/>
              </a:spcBef>
              <a:spcAft>
                <a:spcPts val="0"/>
              </a:spcAft>
              <a:buClr>
                <a:schemeClr val="dk1"/>
              </a:buClr>
              <a:buSzPts val="1800"/>
              <a:buFont typeface="Arial"/>
              <a:buNone/>
            </a:pPr>
            <a:r>
              <a:rPr b="1" i="0" lang="en" sz="2400" u="none" cap="none" strike="noStrike">
                <a:solidFill>
                  <a:schemeClr val="dk1"/>
                </a:solidFill>
                <a:latin typeface="Open Sans"/>
                <a:ea typeface="Open Sans"/>
                <a:cs typeface="Open Sans"/>
                <a:sym typeface="Open Sans"/>
              </a:rPr>
              <a:t>Properties </a:t>
            </a:r>
            <a:r>
              <a:rPr b="1" lang="en" sz="2400">
                <a:latin typeface="Open Sans"/>
                <a:ea typeface="Open Sans"/>
                <a:cs typeface="Open Sans"/>
                <a:sym typeface="Open Sans"/>
              </a:rPr>
              <a:t>are “turnkey”</a:t>
            </a:r>
            <a:endParaRPr b="1" i="0" sz="2400" u="none" cap="none" strike="noStrike">
              <a:solidFill>
                <a:schemeClr val="dk1"/>
              </a:solidFill>
              <a:latin typeface="Open Sans"/>
              <a:ea typeface="Open Sans"/>
              <a:cs typeface="Open Sans"/>
              <a:sym typeface="Open Sans"/>
            </a:endParaRPr>
          </a:p>
          <a:p>
            <a:pPr indent="0" lvl="0" marL="0" marR="0" rtl="0" algn="ctr">
              <a:lnSpc>
                <a:spcPct val="90000"/>
              </a:lnSpc>
              <a:spcBef>
                <a:spcPts val="0"/>
              </a:spcBef>
              <a:spcAft>
                <a:spcPts val="0"/>
              </a:spcAft>
              <a:buClr>
                <a:schemeClr val="dk1"/>
              </a:buClr>
              <a:buSzPts val="1800"/>
              <a:buFont typeface="Arial"/>
              <a:buNone/>
            </a:pPr>
            <a:r>
              <a:t/>
            </a:r>
            <a:endParaRPr b="1" sz="2400">
              <a:latin typeface="Open Sans"/>
              <a:ea typeface="Open Sans"/>
              <a:cs typeface="Open Sans"/>
              <a:sym typeface="Open Sans"/>
            </a:endParaRPr>
          </a:p>
          <a:p>
            <a:pPr indent="-386587" lvl="0" marL="420624" marR="0" rtl="0" algn="l">
              <a:lnSpc>
                <a:spcPct val="100000"/>
              </a:lnSpc>
              <a:spcBef>
                <a:spcPts val="0"/>
              </a:spcBef>
              <a:spcAft>
                <a:spcPts val="0"/>
              </a:spcAft>
              <a:buClr>
                <a:schemeClr val="dk1"/>
              </a:buClr>
              <a:buSzPts val="2200"/>
              <a:buFont typeface="Arial"/>
              <a:buChar char="●"/>
            </a:pPr>
            <a:r>
              <a:rPr b="0" i="0" lang="en" sz="2200" u="none" cap="none" strike="noStrike">
                <a:solidFill>
                  <a:schemeClr val="dk1"/>
                </a:solidFill>
                <a:latin typeface="Open Sans"/>
                <a:ea typeface="Open Sans"/>
                <a:cs typeface="Open Sans"/>
                <a:sym typeface="Open Sans"/>
              </a:rPr>
              <a:t>Fully leased/leased to market occupancy </a:t>
            </a:r>
            <a:endParaRPr sz="2200"/>
          </a:p>
          <a:p>
            <a:pPr indent="-386587" lvl="0" marL="420624" marR="0" rtl="0" algn="l">
              <a:lnSpc>
                <a:spcPct val="100000"/>
              </a:lnSpc>
              <a:spcBef>
                <a:spcPts val="1000"/>
              </a:spcBef>
              <a:spcAft>
                <a:spcPts val="0"/>
              </a:spcAft>
              <a:buClr>
                <a:schemeClr val="dk1"/>
              </a:buClr>
              <a:buSzPts val="2200"/>
              <a:buFont typeface="Arial"/>
              <a:buChar char="●"/>
            </a:pPr>
            <a:r>
              <a:rPr b="0" i="0" lang="en" sz="2200" u="none" cap="none" strike="noStrike">
                <a:solidFill>
                  <a:schemeClr val="dk1"/>
                </a:solidFill>
                <a:latin typeface="Open Sans"/>
                <a:ea typeface="Open Sans"/>
                <a:cs typeface="Open Sans"/>
                <a:sym typeface="Open Sans"/>
              </a:rPr>
              <a:t>Rents are at market rate </a:t>
            </a:r>
            <a:endParaRPr sz="2200"/>
          </a:p>
          <a:p>
            <a:pPr indent="-386587" lvl="0" marL="420624" marR="0" rtl="0" algn="l">
              <a:lnSpc>
                <a:spcPct val="100000"/>
              </a:lnSpc>
              <a:spcBef>
                <a:spcPts val="1000"/>
              </a:spcBef>
              <a:spcAft>
                <a:spcPts val="0"/>
              </a:spcAft>
              <a:buClr>
                <a:schemeClr val="dk1"/>
              </a:buClr>
              <a:buSzPts val="2200"/>
              <a:buFont typeface="Arial"/>
              <a:buChar char="●"/>
            </a:pPr>
            <a:r>
              <a:rPr b="0" i="0" lang="en" sz="2200" u="none" cap="none" strike="noStrike">
                <a:solidFill>
                  <a:schemeClr val="dk1"/>
                </a:solidFill>
                <a:latin typeface="Open Sans"/>
                <a:ea typeface="Open Sans"/>
                <a:cs typeface="Open Sans"/>
                <a:sym typeface="Open Sans"/>
              </a:rPr>
              <a:t>Tenant turnover is low</a:t>
            </a:r>
            <a:endParaRPr sz="2200"/>
          </a:p>
          <a:p>
            <a:pPr indent="-386587" lvl="0" marL="420624" marR="0" rtl="0" algn="l">
              <a:lnSpc>
                <a:spcPct val="100000"/>
              </a:lnSpc>
              <a:spcBef>
                <a:spcPts val="1000"/>
              </a:spcBef>
              <a:spcAft>
                <a:spcPts val="0"/>
              </a:spcAft>
              <a:buClr>
                <a:schemeClr val="dk1"/>
              </a:buClr>
              <a:buSzPts val="2200"/>
              <a:buFont typeface="Arial"/>
              <a:buChar char="●"/>
            </a:pPr>
            <a:r>
              <a:rPr b="0" i="0" lang="en" sz="2200" u="none" cap="none" strike="noStrike">
                <a:solidFill>
                  <a:schemeClr val="dk1"/>
                </a:solidFill>
                <a:latin typeface="Open Sans"/>
                <a:ea typeface="Open Sans"/>
                <a:cs typeface="Open Sans"/>
                <a:sym typeface="Open Sans"/>
              </a:rPr>
              <a:t>No deferred maintenance</a:t>
            </a:r>
            <a:endParaRPr sz="2200"/>
          </a:p>
          <a:p>
            <a:pPr indent="-399287" lvl="0" marL="420624" marR="0" rtl="0" algn="l">
              <a:lnSpc>
                <a:spcPct val="100000"/>
              </a:lnSpc>
              <a:spcBef>
                <a:spcPts val="1000"/>
              </a:spcBef>
              <a:spcAft>
                <a:spcPts val="0"/>
              </a:spcAft>
              <a:buClr>
                <a:schemeClr val="dk1"/>
              </a:buClr>
              <a:buSzPts val="2400"/>
              <a:buFont typeface="Arial"/>
              <a:buChar char="●"/>
            </a:pPr>
            <a:r>
              <a:rPr b="0" i="0" lang="en" sz="2200" u="none" cap="none" strike="noStrike">
                <a:solidFill>
                  <a:schemeClr val="dk1"/>
                </a:solidFill>
                <a:latin typeface="Open Sans"/>
                <a:ea typeface="Open Sans"/>
                <a:cs typeface="Open Sans"/>
                <a:sym typeface="Open Sans"/>
              </a:rPr>
              <a:t>Little to no capital improvements needed</a:t>
            </a:r>
            <a:r>
              <a:rPr b="0" i="0" lang="en" sz="2400" u="none" cap="none" strike="noStrike">
                <a:solidFill>
                  <a:schemeClr val="dk1"/>
                </a:solidFill>
                <a:latin typeface="Open Sans"/>
                <a:ea typeface="Open Sans"/>
                <a:cs typeface="Open Sans"/>
                <a:sym typeface="Open Sans"/>
              </a:rPr>
              <a:t> </a:t>
            </a:r>
            <a:endParaRPr sz="2400"/>
          </a:p>
          <a:p>
            <a:pPr indent="0" lvl="0" marL="0" marR="0" rtl="0" algn="l">
              <a:lnSpc>
                <a:spcPct val="90000"/>
              </a:lnSpc>
              <a:spcBef>
                <a:spcPts val="2133"/>
              </a:spcBef>
              <a:spcAft>
                <a:spcPts val="0"/>
              </a:spcAft>
              <a:buClr>
                <a:schemeClr val="dk1"/>
              </a:buClr>
              <a:buSzPts val="1800"/>
              <a:buFont typeface="Arial"/>
              <a:buNone/>
            </a:pPr>
            <a:r>
              <a:t/>
            </a:r>
            <a:endParaRPr b="0" i="0" sz="1800" u="none" cap="none" strike="noStrike">
              <a:solidFill>
                <a:schemeClr val="dk1"/>
              </a:solidFill>
              <a:latin typeface="Open Sans"/>
              <a:ea typeface="Open Sans"/>
              <a:cs typeface="Open Sans"/>
              <a:sym typeface="Open Sans"/>
            </a:endParaRPr>
          </a:p>
          <a:p>
            <a:pPr indent="0" lvl="0" marL="0" marR="0" rtl="0" algn="l">
              <a:lnSpc>
                <a:spcPct val="90000"/>
              </a:lnSpc>
              <a:spcBef>
                <a:spcPts val="2133"/>
              </a:spcBef>
              <a:spcAft>
                <a:spcPts val="0"/>
              </a:spcAft>
              <a:buClr>
                <a:schemeClr val="dk1"/>
              </a:buClr>
              <a:buSzPts val="1800"/>
              <a:buFont typeface="Arial"/>
              <a:buNone/>
            </a:pPr>
            <a:r>
              <a:t/>
            </a:r>
            <a:endParaRPr b="0" i="0" sz="1800" u="none" cap="none" strike="noStrike">
              <a:solidFill>
                <a:schemeClr val="dk1"/>
              </a:solidFill>
              <a:latin typeface="Open Sans"/>
              <a:ea typeface="Open Sans"/>
              <a:cs typeface="Open Sans"/>
              <a:sym typeface="Open Sans"/>
            </a:endParaRPr>
          </a:p>
          <a:p>
            <a:pPr indent="0" lvl="0" marL="0" marR="0" rtl="0" algn="ctr">
              <a:lnSpc>
                <a:spcPct val="90000"/>
              </a:lnSpc>
              <a:spcBef>
                <a:spcPts val="2133"/>
              </a:spcBef>
              <a:spcAft>
                <a:spcPts val="2133"/>
              </a:spcAft>
              <a:buClr>
                <a:schemeClr val="dk1"/>
              </a:buClr>
              <a:buSzPts val="1800"/>
              <a:buFont typeface="Arial"/>
              <a:buNone/>
            </a:pPr>
            <a:r>
              <a:t/>
            </a:r>
            <a:endParaRPr b="1" i="0" sz="1800" u="none" cap="none" strike="noStrike">
              <a:solidFill>
                <a:schemeClr val="dk1"/>
              </a:solidFill>
              <a:latin typeface="Open Sans"/>
              <a:ea typeface="Open Sans"/>
              <a:cs typeface="Open Sans"/>
              <a:sym typeface="Open Sans"/>
            </a:endParaRPr>
          </a:p>
        </p:txBody>
      </p:sp>
      <p:sp>
        <p:nvSpPr>
          <p:cNvPr id="262" name="Google Shape;262;p32"/>
          <p:cNvSpPr txBox="1"/>
          <p:nvPr>
            <p:ph idx="1" type="body"/>
          </p:nvPr>
        </p:nvSpPr>
        <p:spPr>
          <a:xfrm>
            <a:off x="6260100" y="2325225"/>
            <a:ext cx="5836800" cy="5659200"/>
          </a:xfrm>
          <a:prstGeom prst="rect">
            <a:avLst/>
          </a:prstGeom>
          <a:noFill/>
          <a:ln>
            <a:noFill/>
          </a:ln>
        </p:spPr>
        <p:txBody>
          <a:bodyPr anchorCtr="0" anchor="t" bIns="121900" lIns="121900" spcFirstLastPara="1" rIns="121900" wrap="square" tIns="121900">
            <a:noAutofit/>
          </a:bodyPr>
          <a:lstStyle/>
          <a:p>
            <a:pPr indent="0" lvl="0" marL="0" marR="0" rtl="0" algn="ctr">
              <a:lnSpc>
                <a:spcPct val="90000"/>
              </a:lnSpc>
              <a:spcBef>
                <a:spcPts val="0"/>
              </a:spcBef>
              <a:spcAft>
                <a:spcPts val="0"/>
              </a:spcAft>
              <a:buClr>
                <a:schemeClr val="dk1"/>
              </a:buClr>
              <a:buSzPts val="1100"/>
              <a:buFont typeface="Arial"/>
              <a:buNone/>
            </a:pPr>
            <a:r>
              <a:rPr b="1" i="0" lang="en" sz="2400" u="none" cap="none" strike="noStrike">
                <a:solidFill>
                  <a:srgbClr val="FFC000"/>
                </a:solidFill>
                <a:latin typeface="Open Sans"/>
                <a:ea typeface="Open Sans"/>
                <a:cs typeface="Open Sans"/>
                <a:sym typeface="Open Sans"/>
              </a:rPr>
              <a:t>Properties are physically or managerially distressed</a:t>
            </a:r>
            <a:endParaRPr b="1" i="0" sz="2400" u="none" cap="none" strike="noStrike">
              <a:solidFill>
                <a:srgbClr val="FFC000"/>
              </a:solidFill>
              <a:latin typeface="Open Sans"/>
              <a:ea typeface="Open Sans"/>
              <a:cs typeface="Open Sans"/>
              <a:sym typeface="Open Sans"/>
            </a:endParaRPr>
          </a:p>
          <a:p>
            <a:pPr indent="0" lvl="0" marL="0" marR="0" rtl="0" algn="ctr">
              <a:lnSpc>
                <a:spcPct val="90000"/>
              </a:lnSpc>
              <a:spcBef>
                <a:spcPts val="0"/>
              </a:spcBef>
              <a:spcAft>
                <a:spcPts val="0"/>
              </a:spcAft>
              <a:buClr>
                <a:schemeClr val="dk1"/>
              </a:buClr>
              <a:buSzPts val="1100"/>
              <a:buFont typeface="Arial"/>
              <a:buNone/>
            </a:pPr>
            <a:r>
              <a:t/>
            </a:r>
            <a:endParaRPr b="1" sz="2400">
              <a:solidFill>
                <a:srgbClr val="FFC000"/>
              </a:solidFill>
              <a:latin typeface="Open Sans"/>
              <a:ea typeface="Open Sans"/>
              <a:cs typeface="Open Sans"/>
              <a:sym typeface="Open Sans"/>
            </a:endParaRPr>
          </a:p>
          <a:p>
            <a:pPr indent="-282448" lvl="0" marL="329184" marR="0" rtl="0" algn="l">
              <a:lnSpc>
                <a:spcPct val="100000"/>
              </a:lnSpc>
              <a:spcBef>
                <a:spcPts val="0"/>
              </a:spcBef>
              <a:spcAft>
                <a:spcPts val="0"/>
              </a:spcAft>
              <a:buClr>
                <a:srgbClr val="FFC000"/>
              </a:buClr>
              <a:buSzPts val="2000"/>
              <a:buFont typeface="Open Sans SemiBold"/>
              <a:buChar char="●"/>
            </a:pPr>
            <a:r>
              <a:rPr i="0" lang="en" sz="2000" u="none" cap="none" strike="noStrike">
                <a:solidFill>
                  <a:srgbClr val="FFC000"/>
                </a:solidFill>
                <a:latin typeface="Open Sans SemiBold"/>
                <a:ea typeface="Open Sans SemiBold"/>
                <a:cs typeface="Open Sans SemiBold"/>
                <a:sym typeface="Open Sans SemiBold"/>
              </a:rPr>
              <a:t>Higher vacancy than typical in the market</a:t>
            </a:r>
            <a:endParaRPr sz="2000">
              <a:latin typeface="Open Sans SemiBold"/>
              <a:ea typeface="Open Sans SemiBold"/>
              <a:cs typeface="Open Sans SemiBold"/>
              <a:sym typeface="Open Sans SemiBold"/>
            </a:endParaRPr>
          </a:p>
          <a:p>
            <a:pPr indent="-282448" lvl="0" marL="329184" marR="0" rtl="0" algn="l">
              <a:lnSpc>
                <a:spcPct val="100000"/>
              </a:lnSpc>
              <a:spcBef>
                <a:spcPts val="600"/>
              </a:spcBef>
              <a:spcAft>
                <a:spcPts val="0"/>
              </a:spcAft>
              <a:buClr>
                <a:srgbClr val="FFC000"/>
              </a:buClr>
              <a:buSzPts val="2000"/>
              <a:buFont typeface="Open Sans SemiBold"/>
              <a:buChar char="●"/>
            </a:pPr>
            <a:r>
              <a:rPr i="0" lang="en" sz="2000" u="none" cap="none" strike="noStrike">
                <a:solidFill>
                  <a:srgbClr val="FFC000"/>
                </a:solidFill>
                <a:latin typeface="Open Sans SemiBold"/>
                <a:ea typeface="Open Sans SemiBold"/>
                <a:cs typeface="Open Sans SemiBold"/>
                <a:sym typeface="Open Sans SemiBold"/>
              </a:rPr>
              <a:t>Often neglected by management</a:t>
            </a:r>
            <a:endParaRPr sz="2000">
              <a:latin typeface="Open Sans SemiBold"/>
              <a:ea typeface="Open Sans SemiBold"/>
              <a:cs typeface="Open Sans SemiBold"/>
              <a:sym typeface="Open Sans SemiBold"/>
            </a:endParaRPr>
          </a:p>
          <a:p>
            <a:pPr indent="-282448" lvl="0" marL="329184" marR="0" rtl="0" algn="l">
              <a:lnSpc>
                <a:spcPct val="100000"/>
              </a:lnSpc>
              <a:spcBef>
                <a:spcPts val="600"/>
              </a:spcBef>
              <a:spcAft>
                <a:spcPts val="0"/>
              </a:spcAft>
              <a:buClr>
                <a:srgbClr val="FFC000"/>
              </a:buClr>
              <a:buSzPts val="2000"/>
              <a:buFont typeface="Open Sans SemiBold"/>
              <a:buChar char="●"/>
            </a:pPr>
            <a:r>
              <a:rPr i="0" lang="en" sz="2000" u="none" cap="none" strike="noStrike">
                <a:solidFill>
                  <a:srgbClr val="FFC000"/>
                </a:solidFill>
                <a:latin typeface="Open Sans SemiBold"/>
                <a:ea typeface="Open Sans SemiBold"/>
                <a:cs typeface="Open Sans SemiBold"/>
                <a:sym typeface="Open Sans SemiBold"/>
              </a:rPr>
              <a:t>Needs </a:t>
            </a:r>
            <a:r>
              <a:rPr i="0" lang="en" sz="2000" u="none" cap="none" strike="noStrike">
                <a:solidFill>
                  <a:srgbClr val="FFC000"/>
                </a:solidFill>
                <a:latin typeface="Open Sans SemiBold"/>
                <a:ea typeface="Open Sans SemiBold"/>
                <a:cs typeface="Open Sans SemiBold"/>
                <a:sym typeface="Open Sans SemiBold"/>
              </a:rPr>
              <a:t>work (c</a:t>
            </a:r>
            <a:r>
              <a:rPr i="0" lang="en" sz="2000" u="none" cap="none" strike="noStrike">
                <a:solidFill>
                  <a:srgbClr val="FFC000"/>
                </a:solidFill>
                <a:latin typeface="Open Sans SemiBold"/>
                <a:ea typeface="Open Sans SemiBold"/>
                <a:cs typeface="Open Sans SemiBold"/>
                <a:sym typeface="Open Sans SemiBold"/>
              </a:rPr>
              <a:t>apital and/or physical improvements)</a:t>
            </a:r>
            <a:endParaRPr sz="2000">
              <a:latin typeface="Open Sans SemiBold"/>
              <a:ea typeface="Open Sans SemiBold"/>
              <a:cs typeface="Open Sans SemiBold"/>
              <a:sym typeface="Open Sans SemiBold"/>
            </a:endParaRPr>
          </a:p>
          <a:p>
            <a:pPr indent="-282448" lvl="0" marL="329184" marR="0" rtl="0" algn="l">
              <a:lnSpc>
                <a:spcPct val="100000"/>
              </a:lnSpc>
              <a:spcBef>
                <a:spcPts val="600"/>
              </a:spcBef>
              <a:spcAft>
                <a:spcPts val="0"/>
              </a:spcAft>
              <a:buClr>
                <a:srgbClr val="FFC000"/>
              </a:buClr>
              <a:buSzPts val="2000"/>
              <a:buFont typeface="Open Sans SemiBold"/>
              <a:buChar char="●"/>
            </a:pPr>
            <a:r>
              <a:rPr i="0" lang="en" sz="2000" u="none" cap="none" strike="noStrike">
                <a:solidFill>
                  <a:srgbClr val="FFC000"/>
                </a:solidFill>
                <a:latin typeface="Open Sans SemiBold"/>
                <a:ea typeface="Open Sans SemiBold"/>
                <a:cs typeface="Open Sans SemiBold"/>
                <a:sym typeface="Open Sans SemiBold"/>
              </a:rPr>
              <a:t>Possible capital constraints</a:t>
            </a:r>
            <a:endParaRPr sz="2000">
              <a:latin typeface="Open Sans SemiBold"/>
              <a:ea typeface="Open Sans SemiBold"/>
              <a:cs typeface="Open Sans SemiBold"/>
              <a:sym typeface="Open Sans SemiBold"/>
            </a:endParaRPr>
          </a:p>
          <a:p>
            <a:pPr indent="-282448" lvl="0" marL="329184" marR="0" rtl="0" algn="l">
              <a:lnSpc>
                <a:spcPct val="100000"/>
              </a:lnSpc>
              <a:spcBef>
                <a:spcPts val="600"/>
              </a:spcBef>
              <a:spcAft>
                <a:spcPts val="0"/>
              </a:spcAft>
              <a:buClr>
                <a:srgbClr val="FFC000"/>
              </a:buClr>
              <a:buSzPts val="2000"/>
              <a:buFont typeface="Open Sans SemiBold"/>
              <a:buChar char="●"/>
            </a:pPr>
            <a:r>
              <a:rPr lang="en" sz="2000">
                <a:solidFill>
                  <a:srgbClr val="FFC000"/>
                </a:solidFill>
                <a:latin typeface="Open Sans SemiBold"/>
                <a:ea typeface="Open Sans SemiBold"/>
                <a:cs typeface="Open Sans SemiBold"/>
                <a:sym typeface="Open Sans SemiBold"/>
              </a:rPr>
              <a:t>Very</a:t>
            </a:r>
            <a:r>
              <a:rPr i="0" lang="en" sz="2000" u="none" cap="none" strike="noStrike">
                <a:solidFill>
                  <a:srgbClr val="FFC000"/>
                </a:solidFill>
                <a:latin typeface="Open Sans SemiBold"/>
                <a:ea typeface="Open Sans SemiBold"/>
                <a:cs typeface="Open Sans SemiBold"/>
                <a:sym typeface="Open Sans SemiBold"/>
              </a:rPr>
              <a:t> opportunistic</a:t>
            </a:r>
            <a:r>
              <a:rPr lang="en" sz="2000">
                <a:solidFill>
                  <a:srgbClr val="FFC000"/>
                </a:solidFill>
                <a:latin typeface="Open Sans SemiBold"/>
                <a:ea typeface="Open Sans SemiBold"/>
                <a:cs typeface="Open Sans SemiBold"/>
                <a:sym typeface="Open Sans SemiBold"/>
              </a:rPr>
              <a:t>, </a:t>
            </a:r>
            <a:r>
              <a:rPr i="0" lang="en" sz="2000" u="none" cap="none" strike="noStrike">
                <a:solidFill>
                  <a:srgbClr val="FFC000"/>
                </a:solidFill>
                <a:latin typeface="Open Sans SemiBold"/>
                <a:ea typeface="Open Sans SemiBold"/>
                <a:cs typeface="Open Sans SemiBold"/>
                <a:sym typeface="Open Sans SemiBold"/>
              </a:rPr>
              <a:t>moderate risk/high return</a:t>
            </a:r>
            <a:endParaRPr sz="2000">
              <a:latin typeface="Open Sans SemiBold"/>
              <a:ea typeface="Open Sans SemiBold"/>
              <a:cs typeface="Open Sans SemiBold"/>
              <a:sym typeface="Open Sans SemiBold"/>
            </a:endParaRPr>
          </a:p>
          <a:p>
            <a:pPr indent="0" lvl="0" marL="0" marR="0" rtl="0" algn="l">
              <a:lnSpc>
                <a:spcPct val="90000"/>
              </a:lnSpc>
              <a:spcBef>
                <a:spcPts val="267"/>
              </a:spcBef>
              <a:spcAft>
                <a:spcPts val="0"/>
              </a:spcAft>
              <a:buClr>
                <a:schemeClr val="dk1"/>
              </a:buClr>
              <a:buSzPts val="1800"/>
              <a:buFont typeface="Arial"/>
              <a:buNone/>
            </a:pPr>
            <a:r>
              <a:t/>
            </a:r>
            <a:endParaRPr b="0" i="0" sz="2000" u="none" cap="none" strike="noStrike">
              <a:solidFill>
                <a:srgbClr val="FFC000"/>
              </a:solidFill>
              <a:latin typeface="Open Sans"/>
              <a:ea typeface="Open Sans"/>
              <a:cs typeface="Open Sans"/>
              <a:sym typeface="Open Sans"/>
            </a:endParaRPr>
          </a:p>
          <a:p>
            <a:pPr indent="0" lvl="0" marL="0" marR="0" rtl="0" algn="ctr">
              <a:lnSpc>
                <a:spcPct val="90000"/>
              </a:lnSpc>
              <a:spcBef>
                <a:spcPts val="2133"/>
              </a:spcBef>
              <a:spcAft>
                <a:spcPts val="2133"/>
              </a:spcAft>
              <a:buClr>
                <a:schemeClr val="dk1"/>
              </a:buClr>
              <a:buSzPts val="1800"/>
              <a:buFont typeface="Arial"/>
              <a:buNone/>
            </a:pPr>
            <a:r>
              <a:t/>
            </a:r>
            <a:endParaRPr b="1" i="0" sz="1800" u="none" cap="none" strike="noStrike">
              <a:solidFill>
                <a:srgbClr val="FFC000"/>
              </a:solidFill>
              <a:latin typeface="Open Sans"/>
              <a:ea typeface="Open Sans"/>
              <a:cs typeface="Open Sans"/>
              <a:sym typeface="Open Sans"/>
            </a:endParaRPr>
          </a:p>
        </p:txBody>
      </p:sp>
      <p:sp>
        <p:nvSpPr>
          <p:cNvPr id="263" name="Google Shape;263;p32"/>
          <p:cNvSpPr txBox="1"/>
          <p:nvPr>
            <p:ph type="title"/>
          </p:nvPr>
        </p:nvSpPr>
        <p:spPr>
          <a:xfrm>
            <a:off x="6319800" y="483975"/>
            <a:ext cx="5410200" cy="1710000"/>
          </a:xfrm>
          <a:prstGeom prst="rect">
            <a:avLst/>
          </a:prstGeom>
          <a:noFill/>
          <a:ln>
            <a:noFill/>
          </a:ln>
        </p:spPr>
        <p:txBody>
          <a:bodyPr anchorCtr="0" anchor="t" bIns="121900" lIns="121900" spcFirstLastPara="1" rIns="121900" wrap="square" tIns="121900">
            <a:noAutofit/>
          </a:bodyPr>
          <a:lstStyle/>
          <a:p>
            <a:pPr indent="0" lvl="0" marL="0" marR="0" rtl="0" algn="ctr">
              <a:lnSpc>
                <a:spcPct val="90000"/>
              </a:lnSpc>
              <a:spcBef>
                <a:spcPts val="0"/>
              </a:spcBef>
              <a:spcAft>
                <a:spcPts val="0"/>
              </a:spcAft>
              <a:buClr>
                <a:srgbClr val="FFC000"/>
              </a:buClr>
              <a:buSzPts val="2800"/>
              <a:buFont typeface="Arial"/>
              <a:buNone/>
            </a:pPr>
            <a:r>
              <a:rPr b="1" i="0" lang="en" sz="4800" u="none" cap="none" strike="noStrike">
                <a:solidFill>
                  <a:srgbClr val="FFC000"/>
                </a:solidFill>
                <a:latin typeface="Arial"/>
                <a:ea typeface="Arial"/>
                <a:cs typeface="Arial"/>
                <a:sym typeface="Arial"/>
              </a:rPr>
              <a:t>VALUE ADD PROPERTIES </a:t>
            </a:r>
            <a:endParaRPr b="1" i="0" sz="4800" u="none" cap="none" strike="noStrike">
              <a:solidFill>
                <a:srgbClr val="FFC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 name="Shape 97"/>
        <p:cNvGrpSpPr/>
        <p:nvPr/>
      </p:nvGrpSpPr>
      <p:grpSpPr>
        <a:xfrm>
          <a:off x="0" y="0"/>
          <a:ext cx="0" cy="0"/>
          <a:chOff x="0" y="0"/>
          <a:chExt cx="0" cy="0"/>
        </a:xfrm>
      </p:grpSpPr>
      <p:sp>
        <p:nvSpPr>
          <p:cNvPr id="98" name="Google Shape;98;p15"/>
          <p:cNvSpPr/>
          <p:nvPr/>
        </p:nvSpPr>
        <p:spPr>
          <a:xfrm>
            <a:off x="152400" y="0"/>
            <a:ext cx="12192000" cy="1986900"/>
          </a:xfrm>
          <a:prstGeom prst="rect">
            <a:avLst/>
          </a:prstGeom>
          <a:solidFill>
            <a:srgbClr val="0C0C0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Arial"/>
              <a:ea typeface="Arial"/>
              <a:cs typeface="Arial"/>
              <a:sym typeface="Arial"/>
            </a:endParaRPr>
          </a:p>
        </p:txBody>
      </p:sp>
      <p:sp>
        <p:nvSpPr>
          <p:cNvPr id="99" name="Google Shape;99;p15"/>
          <p:cNvSpPr/>
          <p:nvPr/>
        </p:nvSpPr>
        <p:spPr>
          <a:xfrm>
            <a:off x="12066308" y="0"/>
            <a:ext cx="125700" cy="1986900"/>
          </a:xfrm>
          <a:prstGeom prst="rect">
            <a:avLst/>
          </a:prstGeom>
          <a:solidFill>
            <a:srgbClr val="FFC000"/>
          </a:solidFill>
          <a:ln>
            <a:noFill/>
          </a:ln>
          <a:effectLst>
            <a:outerShdw blurRad="50800" rotWithShape="0" algn="ctr" dir="5400000" dist="50800">
              <a:schemeClr val="lt1"/>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0" name="Google Shape;100;p15"/>
          <p:cNvSpPr txBox="1"/>
          <p:nvPr>
            <p:ph idx="1" type="body"/>
          </p:nvPr>
        </p:nvSpPr>
        <p:spPr>
          <a:xfrm>
            <a:off x="705600" y="2145300"/>
            <a:ext cx="11190000" cy="4276800"/>
          </a:xfrm>
          <a:prstGeom prst="rect">
            <a:avLst/>
          </a:prstGeom>
          <a:noFill/>
          <a:ln>
            <a:noFill/>
          </a:ln>
        </p:spPr>
        <p:txBody>
          <a:bodyPr anchorCtr="0" anchor="t" bIns="121900" lIns="121900" spcFirstLastPara="1" rIns="121900" wrap="square" tIns="121900">
            <a:noAutofit/>
          </a:bodyPr>
          <a:lstStyle/>
          <a:p>
            <a:pPr indent="-507988" lvl="0" marL="609584" marR="0" rtl="0" algn="l">
              <a:lnSpc>
                <a:spcPct val="100000"/>
              </a:lnSpc>
              <a:spcBef>
                <a:spcPts val="1333"/>
              </a:spcBef>
              <a:spcAft>
                <a:spcPts val="0"/>
              </a:spcAft>
              <a:buClr>
                <a:schemeClr val="dk1"/>
              </a:buClr>
              <a:buSzPts val="2600"/>
              <a:buFont typeface="Noto Sans Symbols"/>
              <a:buChar char="▪"/>
            </a:pPr>
            <a:r>
              <a:rPr lang="en" sz="2600">
                <a:latin typeface="Open Sans"/>
                <a:ea typeface="Open Sans"/>
                <a:cs typeface="Open Sans"/>
                <a:sym typeface="Open Sans"/>
              </a:rPr>
              <a:t>Cleveland OH born &amp; raised, also lived</a:t>
            </a:r>
            <a:endParaRPr sz="2600">
              <a:latin typeface="Open Sans"/>
              <a:ea typeface="Open Sans"/>
              <a:cs typeface="Open Sans"/>
              <a:sym typeface="Open Sans"/>
            </a:endParaRPr>
          </a:p>
          <a:p>
            <a:pPr indent="0" lvl="0" marL="609584" marR="0" rtl="0" algn="l">
              <a:lnSpc>
                <a:spcPct val="100000"/>
              </a:lnSpc>
              <a:spcBef>
                <a:spcPts val="1333"/>
              </a:spcBef>
              <a:spcAft>
                <a:spcPts val="0"/>
              </a:spcAft>
              <a:buNone/>
            </a:pPr>
            <a:r>
              <a:rPr lang="en" sz="2600">
                <a:latin typeface="Open Sans"/>
                <a:ea typeface="Open Sans"/>
                <a:cs typeface="Open Sans"/>
                <a:sym typeface="Open Sans"/>
              </a:rPr>
              <a:t>in NYC &amp; Charleston SC</a:t>
            </a:r>
            <a:endParaRPr sz="2600">
              <a:latin typeface="Open Sans"/>
              <a:ea typeface="Open Sans"/>
              <a:cs typeface="Open Sans"/>
              <a:sym typeface="Open Sans"/>
            </a:endParaRPr>
          </a:p>
          <a:p>
            <a:pPr indent="-507988" lvl="0" marL="609584" marR="0" rtl="0" algn="l">
              <a:lnSpc>
                <a:spcPct val="100000"/>
              </a:lnSpc>
              <a:spcBef>
                <a:spcPts val="1333"/>
              </a:spcBef>
              <a:spcAft>
                <a:spcPts val="0"/>
              </a:spcAft>
              <a:buClr>
                <a:schemeClr val="dk1"/>
              </a:buClr>
              <a:buSzPts val="2600"/>
              <a:buFont typeface="Noto Sans Symbols"/>
              <a:buChar char="▪"/>
            </a:pPr>
            <a:r>
              <a:rPr lang="en" sz="2600">
                <a:latin typeface="Open Sans"/>
                <a:ea typeface="Open Sans"/>
                <a:cs typeface="Open Sans"/>
                <a:sym typeface="Open Sans"/>
              </a:rPr>
              <a:t>Family - Kate, Penelope (3), Hudson (1)</a:t>
            </a:r>
            <a:endParaRPr sz="2600">
              <a:latin typeface="Open Sans"/>
              <a:ea typeface="Open Sans"/>
              <a:cs typeface="Open Sans"/>
              <a:sym typeface="Open Sans"/>
            </a:endParaRPr>
          </a:p>
          <a:p>
            <a:pPr indent="-507988" lvl="0" marL="609584" marR="0" rtl="0" algn="l">
              <a:lnSpc>
                <a:spcPct val="100000"/>
              </a:lnSpc>
              <a:spcBef>
                <a:spcPts val="1333"/>
              </a:spcBef>
              <a:spcAft>
                <a:spcPts val="0"/>
              </a:spcAft>
              <a:buClr>
                <a:schemeClr val="dk1"/>
              </a:buClr>
              <a:buSzPts val="2600"/>
              <a:buFont typeface="Open Sans"/>
              <a:buChar char="▪"/>
            </a:pPr>
            <a:r>
              <a:rPr lang="en" sz="2600">
                <a:latin typeface="Open Sans"/>
                <a:ea typeface="Open Sans"/>
                <a:cs typeface="Open Sans"/>
                <a:sym typeface="Open Sans"/>
              </a:rPr>
              <a:t>Fun - Hanging with family &amp; friends,</a:t>
            </a:r>
            <a:endParaRPr sz="2600">
              <a:latin typeface="Open Sans"/>
              <a:ea typeface="Open Sans"/>
              <a:cs typeface="Open Sans"/>
              <a:sym typeface="Open Sans"/>
            </a:endParaRPr>
          </a:p>
          <a:p>
            <a:pPr indent="0" lvl="0" marL="0" marR="0" rtl="0" algn="l">
              <a:lnSpc>
                <a:spcPct val="100000"/>
              </a:lnSpc>
              <a:spcBef>
                <a:spcPts val="1333"/>
              </a:spcBef>
              <a:spcAft>
                <a:spcPts val="0"/>
              </a:spcAft>
              <a:buNone/>
            </a:pPr>
            <a:r>
              <a:rPr lang="en" sz="2600">
                <a:latin typeface="Open Sans"/>
                <a:ea typeface="Open Sans"/>
                <a:cs typeface="Open Sans"/>
                <a:sym typeface="Open Sans"/>
              </a:rPr>
              <a:t>	outdoors, playing sports, travel, business,</a:t>
            </a:r>
            <a:endParaRPr sz="2600">
              <a:latin typeface="Open Sans"/>
              <a:ea typeface="Open Sans"/>
              <a:cs typeface="Open Sans"/>
              <a:sym typeface="Open Sans"/>
            </a:endParaRPr>
          </a:p>
          <a:p>
            <a:pPr indent="0" lvl="0" marL="0" marR="0" rtl="0" algn="l">
              <a:lnSpc>
                <a:spcPct val="100000"/>
              </a:lnSpc>
              <a:spcBef>
                <a:spcPts val="1333"/>
              </a:spcBef>
              <a:spcAft>
                <a:spcPts val="0"/>
              </a:spcAft>
              <a:buNone/>
            </a:pPr>
            <a:r>
              <a:rPr lang="en" sz="2600">
                <a:latin typeface="Open Sans"/>
                <a:ea typeface="Open Sans"/>
                <a:cs typeface="Open Sans"/>
                <a:sym typeface="Open Sans"/>
              </a:rPr>
              <a:t>	any ‘lifestyle’ activities</a:t>
            </a:r>
            <a:endParaRPr sz="2600">
              <a:latin typeface="Open Sans"/>
              <a:ea typeface="Open Sans"/>
              <a:cs typeface="Open Sans"/>
              <a:sym typeface="Open Sans"/>
            </a:endParaRPr>
          </a:p>
          <a:p>
            <a:pPr indent="-571500" lvl="0" marL="685800" marR="0" rtl="0" algn="ctr">
              <a:lnSpc>
                <a:spcPct val="100000"/>
              </a:lnSpc>
              <a:spcBef>
                <a:spcPts val="0"/>
              </a:spcBef>
              <a:spcAft>
                <a:spcPts val="2133"/>
              </a:spcAft>
              <a:buClr>
                <a:schemeClr val="dk1"/>
              </a:buClr>
              <a:buSzPts val="1800"/>
              <a:buFont typeface="Noto Sans Symbols"/>
              <a:buNone/>
            </a:pPr>
            <a:r>
              <a:t/>
            </a:r>
            <a:endParaRPr b="1" i="0" sz="2600" u="none" cap="none" strike="noStrike">
              <a:solidFill>
                <a:schemeClr val="dk1"/>
              </a:solidFill>
              <a:latin typeface="Open Sans"/>
              <a:ea typeface="Open Sans"/>
              <a:cs typeface="Open Sans"/>
              <a:sym typeface="Open Sans"/>
            </a:endParaRPr>
          </a:p>
        </p:txBody>
      </p:sp>
      <p:sp>
        <p:nvSpPr>
          <p:cNvPr id="101" name="Google Shape;101;p15"/>
          <p:cNvSpPr txBox="1"/>
          <p:nvPr/>
        </p:nvSpPr>
        <p:spPr>
          <a:xfrm>
            <a:off x="574798" y="343052"/>
            <a:ext cx="10759500" cy="1300800"/>
          </a:xfrm>
          <a:prstGeom prst="rect">
            <a:avLst/>
          </a:prstGeom>
          <a:no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rPr b="1" lang="en" sz="5400">
                <a:solidFill>
                  <a:srgbClr val="FFC000"/>
                </a:solidFill>
                <a:latin typeface="Open Sans"/>
                <a:ea typeface="Open Sans"/>
                <a:cs typeface="Open Sans"/>
                <a:sym typeface="Open Sans"/>
              </a:rPr>
              <a:t>TIM BRATZ</a:t>
            </a:r>
            <a:r>
              <a:rPr b="1" lang="en" sz="5400">
                <a:solidFill>
                  <a:srgbClr val="FFC000"/>
                </a:solidFill>
                <a:latin typeface="Open Sans"/>
                <a:ea typeface="Open Sans"/>
                <a:cs typeface="Open Sans"/>
                <a:sym typeface="Open Sans"/>
              </a:rPr>
              <a:t> </a:t>
            </a:r>
            <a:r>
              <a:rPr b="1" lang="en" sz="5400">
                <a:solidFill>
                  <a:schemeClr val="lt1"/>
                </a:solidFill>
                <a:latin typeface="Open Sans"/>
                <a:ea typeface="Open Sans"/>
                <a:cs typeface="Open Sans"/>
                <a:sym typeface="Open Sans"/>
              </a:rPr>
              <a:t>PERSONAL</a:t>
            </a:r>
            <a:endParaRPr b="1" sz="5400">
              <a:solidFill>
                <a:srgbClr val="FFFFFF"/>
              </a:solidFill>
              <a:latin typeface="Open Sans"/>
              <a:ea typeface="Open Sans"/>
              <a:cs typeface="Open Sans"/>
              <a:sym typeface="Open Sans"/>
            </a:endParaRPr>
          </a:p>
        </p:txBody>
      </p:sp>
      <p:pic>
        <p:nvPicPr>
          <p:cNvPr id="102" name="Google Shape;102;p15"/>
          <p:cNvPicPr preferRelativeResize="0"/>
          <p:nvPr/>
        </p:nvPicPr>
        <p:blipFill>
          <a:blip r:embed="rId3">
            <a:alphaModFix/>
          </a:blip>
          <a:stretch>
            <a:fillRect/>
          </a:stretch>
        </p:blipFill>
        <p:spPr>
          <a:xfrm>
            <a:off x="7679199" y="2145300"/>
            <a:ext cx="4285600" cy="42768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67" name="Shape 267"/>
        <p:cNvGrpSpPr/>
        <p:nvPr/>
      </p:nvGrpSpPr>
      <p:grpSpPr>
        <a:xfrm>
          <a:off x="0" y="0"/>
          <a:ext cx="0" cy="0"/>
          <a:chOff x="0" y="0"/>
          <a:chExt cx="0" cy="0"/>
        </a:xfrm>
      </p:grpSpPr>
      <p:sp>
        <p:nvSpPr>
          <p:cNvPr id="268" name="Google Shape;268;p33"/>
          <p:cNvSpPr/>
          <p:nvPr/>
        </p:nvSpPr>
        <p:spPr>
          <a:xfrm>
            <a:off x="0" y="6232689"/>
            <a:ext cx="12192000" cy="309513"/>
          </a:xfrm>
          <a:prstGeom prst="rect">
            <a:avLst/>
          </a:prstGeom>
          <a:solidFill>
            <a:srgbClr val="FFD96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9" name="Google Shape;269;p33"/>
          <p:cNvSpPr txBox="1"/>
          <p:nvPr>
            <p:ph type="title"/>
          </p:nvPr>
        </p:nvSpPr>
        <p:spPr>
          <a:xfrm>
            <a:off x="415600" y="2115675"/>
            <a:ext cx="11360700" cy="1034400"/>
          </a:xfrm>
          <a:prstGeom prst="rect">
            <a:avLst/>
          </a:prstGeom>
          <a:noFill/>
          <a:ln>
            <a:noFill/>
          </a:ln>
        </p:spPr>
        <p:txBody>
          <a:bodyPr anchorCtr="0" anchor="t" bIns="121900" lIns="121900" spcFirstLastPara="1" rIns="121900" wrap="square" tIns="121900">
            <a:noAutofit/>
          </a:bodyPr>
          <a:lstStyle/>
          <a:p>
            <a:pPr indent="0" lvl="0" marL="0" marR="0" rtl="0" algn="ctr">
              <a:lnSpc>
                <a:spcPct val="90000"/>
              </a:lnSpc>
              <a:spcBef>
                <a:spcPts val="0"/>
              </a:spcBef>
              <a:spcAft>
                <a:spcPts val="0"/>
              </a:spcAft>
              <a:buClr>
                <a:schemeClr val="lt1"/>
              </a:buClr>
              <a:buSzPts val="2800"/>
              <a:buFont typeface="Open Sans"/>
              <a:buNone/>
            </a:pPr>
            <a:r>
              <a:rPr b="0" i="0" lang="en" sz="4800" u="none" cap="none" strike="noStrike">
                <a:solidFill>
                  <a:schemeClr val="lt1"/>
                </a:solidFill>
                <a:latin typeface="Open Sans"/>
                <a:ea typeface="Open Sans"/>
                <a:cs typeface="Open Sans"/>
                <a:sym typeface="Open Sans"/>
              </a:rPr>
              <a:t>Establish Your </a:t>
            </a:r>
            <a:endParaRPr b="0" i="0" sz="4800" u="none" cap="none" strike="noStrike">
              <a:solidFill>
                <a:schemeClr val="lt1"/>
              </a:solidFill>
              <a:latin typeface="Open Sans"/>
              <a:ea typeface="Open Sans"/>
              <a:cs typeface="Open Sans"/>
              <a:sym typeface="Open Sans"/>
            </a:endParaRPr>
          </a:p>
        </p:txBody>
      </p:sp>
      <p:sp>
        <p:nvSpPr>
          <p:cNvPr id="270" name="Google Shape;270;p33"/>
          <p:cNvSpPr txBox="1"/>
          <p:nvPr>
            <p:ph idx="1" type="body"/>
          </p:nvPr>
        </p:nvSpPr>
        <p:spPr>
          <a:xfrm>
            <a:off x="415600" y="2883296"/>
            <a:ext cx="11360800" cy="896855"/>
          </a:xfrm>
          <a:prstGeom prst="rect">
            <a:avLst/>
          </a:prstGeom>
          <a:noFill/>
          <a:ln>
            <a:noFill/>
          </a:ln>
        </p:spPr>
        <p:txBody>
          <a:bodyPr anchorCtr="0" anchor="t" bIns="121900" lIns="121900" spcFirstLastPara="1" rIns="121900" wrap="square" tIns="121900">
            <a:noAutofit/>
          </a:bodyPr>
          <a:lstStyle/>
          <a:p>
            <a:pPr indent="0" lvl="0" marL="0" marR="0" rtl="0" algn="ctr">
              <a:lnSpc>
                <a:spcPct val="90000"/>
              </a:lnSpc>
              <a:spcBef>
                <a:spcPts val="0"/>
              </a:spcBef>
              <a:spcAft>
                <a:spcPts val="2133"/>
              </a:spcAft>
              <a:buClr>
                <a:srgbClr val="FFC000"/>
              </a:buClr>
              <a:buSzPts val="1800"/>
              <a:buFont typeface="Arial"/>
              <a:buNone/>
            </a:pPr>
            <a:r>
              <a:rPr b="1" i="0" lang="en" sz="6000" u="none" cap="none" strike="noStrike">
                <a:solidFill>
                  <a:srgbClr val="FFC000"/>
                </a:solidFill>
                <a:latin typeface="Arial"/>
                <a:ea typeface="Arial"/>
                <a:cs typeface="Arial"/>
                <a:sym typeface="Arial"/>
              </a:rPr>
              <a:t>Investment Criteria</a:t>
            </a:r>
            <a:endParaRPr b="1" i="0" sz="6000" u="none" cap="none" strike="noStrike">
              <a:solidFill>
                <a:srgbClr val="FFC000"/>
              </a:solidFill>
              <a:latin typeface="Arial"/>
              <a:ea typeface="Arial"/>
              <a:cs typeface="Arial"/>
              <a:sym typeface="Arial"/>
            </a:endParaRPr>
          </a:p>
        </p:txBody>
      </p:sp>
      <p:pic>
        <p:nvPicPr>
          <p:cNvPr id="271" name="Google Shape;271;p33"/>
          <p:cNvPicPr preferRelativeResize="0"/>
          <p:nvPr/>
        </p:nvPicPr>
        <p:blipFill rotWithShape="1">
          <a:blip r:embed="rId4">
            <a:alphaModFix/>
          </a:blip>
          <a:srcRect b="0" l="0" r="0" t="0"/>
          <a:stretch/>
        </p:blipFill>
        <p:spPr>
          <a:xfrm>
            <a:off x="4989395" y="5688683"/>
            <a:ext cx="2213209" cy="1397523"/>
          </a:xfrm>
          <a:prstGeom prst="rect">
            <a:avLst/>
          </a:prstGeom>
          <a:noFill/>
          <a:ln>
            <a:noFill/>
          </a:ln>
          <a:effectLst>
            <a:outerShdw blurRad="50800" rotWithShape="0" algn="t" dir="5400000" dist="38100">
              <a:srgbClr val="000000">
                <a:alpha val="40000"/>
              </a:srgbClr>
            </a:outerShdw>
          </a:effectLst>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5" name="Shape 275"/>
        <p:cNvGrpSpPr/>
        <p:nvPr/>
      </p:nvGrpSpPr>
      <p:grpSpPr>
        <a:xfrm>
          <a:off x="0" y="0"/>
          <a:ext cx="0" cy="0"/>
          <a:chOff x="0" y="0"/>
          <a:chExt cx="0" cy="0"/>
        </a:xfrm>
      </p:grpSpPr>
      <p:sp>
        <p:nvSpPr>
          <p:cNvPr id="276" name="Google Shape;276;p34"/>
          <p:cNvSpPr/>
          <p:nvPr/>
        </p:nvSpPr>
        <p:spPr>
          <a:xfrm>
            <a:off x="0" y="0"/>
            <a:ext cx="12192000" cy="1987002"/>
          </a:xfrm>
          <a:prstGeom prst="rect">
            <a:avLst/>
          </a:prstGeom>
          <a:solidFill>
            <a:srgbClr val="0C0C0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Arial"/>
              <a:ea typeface="Arial"/>
              <a:cs typeface="Arial"/>
              <a:sym typeface="Arial"/>
            </a:endParaRPr>
          </a:p>
        </p:txBody>
      </p:sp>
      <p:sp>
        <p:nvSpPr>
          <p:cNvPr id="277" name="Google Shape;277;p34"/>
          <p:cNvSpPr/>
          <p:nvPr/>
        </p:nvSpPr>
        <p:spPr>
          <a:xfrm>
            <a:off x="12066308" y="0"/>
            <a:ext cx="125691" cy="1987002"/>
          </a:xfrm>
          <a:prstGeom prst="rect">
            <a:avLst/>
          </a:prstGeom>
          <a:solidFill>
            <a:srgbClr val="FFC000"/>
          </a:solidFill>
          <a:ln>
            <a:noFill/>
          </a:ln>
          <a:effectLst>
            <a:outerShdw blurRad="50800" rotWithShape="0" algn="ctr" dir="5400000" dist="50800">
              <a:schemeClr val="lt1"/>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8" name="Google Shape;278;p34"/>
          <p:cNvSpPr txBox="1"/>
          <p:nvPr>
            <p:ph type="title"/>
          </p:nvPr>
        </p:nvSpPr>
        <p:spPr>
          <a:xfrm>
            <a:off x="855413" y="2425708"/>
            <a:ext cx="11412000" cy="763600"/>
          </a:xfrm>
          <a:prstGeom prst="rect">
            <a:avLst/>
          </a:prstGeom>
          <a:noFill/>
          <a:ln>
            <a:noFill/>
          </a:ln>
        </p:spPr>
        <p:txBody>
          <a:bodyPr anchorCtr="0" anchor="t" bIns="121900" lIns="121900" spcFirstLastPara="1" rIns="121900" wrap="square" tIns="121900">
            <a:noAutofit/>
          </a:bodyPr>
          <a:lstStyle/>
          <a:p>
            <a:pPr indent="0" lvl="0" marL="0" marR="0" rtl="0" algn="l">
              <a:lnSpc>
                <a:spcPct val="90000"/>
              </a:lnSpc>
              <a:spcBef>
                <a:spcPts val="0"/>
              </a:spcBef>
              <a:spcAft>
                <a:spcPts val="0"/>
              </a:spcAft>
              <a:buClr>
                <a:schemeClr val="dk1"/>
              </a:buClr>
              <a:buSzPts val="2800"/>
              <a:buFont typeface="Open Sans"/>
              <a:buNone/>
            </a:pPr>
            <a:r>
              <a:rPr b="1" i="0" lang="en" sz="4400" u="none" cap="none" strike="noStrike">
                <a:solidFill>
                  <a:schemeClr val="dk1"/>
                </a:solidFill>
                <a:latin typeface="Open Sans"/>
                <a:ea typeface="Open Sans"/>
                <a:cs typeface="Open Sans"/>
                <a:sym typeface="Open Sans"/>
              </a:rPr>
              <a:t>What </a:t>
            </a:r>
            <a:r>
              <a:rPr b="1" lang="en">
                <a:latin typeface="Open Sans"/>
                <a:ea typeface="Open Sans"/>
                <a:cs typeface="Open Sans"/>
                <a:sym typeface="Open Sans"/>
              </a:rPr>
              <a:t>T</a:t>
            </a:r>
            <a:r>
              <a:rPr b="1" i="0" lang="en" sz="4400" u="none" cap="none" strike="noStrike">
                <a:solidFill>
                  <a:schemeClr val="dk1"/>
                </a:solidFill>
                <a:latin typeface="Open Sans"/>
                <a:ea typeface="Open Sans"/>
                <a:cs typeface="Open Sans"/>
                <a:sym typeface="Open Sans"/>
              </a:rPr>
              <a:t>o Look For </a:t>
            </a:r>
            <a:endParaRPr b="1" i="0" sz="2000" u="none" cap="none" strike="noStrike">
              <a:solidFill>
                <a:schemeClr val="dk1"/>
              </a:solidFill>
              <a:latin typeface="Open Sans"/>
              <a:ea typeface="Open Sans"/>
              <a:cs typeface="Open Sans"/>
              <a:sym typeface="Open Sans"/>
            </a:endParaRPr>
          </a:p>
        </p:txBody>
      </p:sp>
      <p:sp>
        <p:nvSpPr>
          <p:cNvPr id="279" name="Google Shape;279;p34"/>
          <p:cNvSpPr txBox="1"/>
          <p:nvPr>
            <p:ph idx="1" type="body"/>
          </p:nvPr>
        </p:nvSpPr>
        <p:spPr>
          <a:xfrm>
            <a:off x="768350" y="3277725"/>
            <a:ext cx="11360700" cy="4276800"/>
          </a:xfrm>
          <a:prstGeom prst="rect">
            <a:avLst/>
          </a:prstGeom>
          <a:noFill/>
          <a:ln>
            <a:noFill/>
          </a:ln>
        </p:spPr>
        <p:txBody>
          <a:bodyPr anchorCtr="0" anchor="t" bIns="121900" lIns="121900" spcFirstLastPara="1" rIns="121900" wrap="square" tIns="121900">
            <a:noAutofit/>
          </a:bodyPr>
          <a:lstStyle/>
          <a:p>
            <a:pPr indent="-571488" lvl="0" marL="609585" marR="0" rtl="0" algn="l">
              <a:lnSpc>
                <a:spcPct val="100000"/>
              </a:lnSpc>
              <a:spcBef>
                <a:spcPts val="1333"/>
              </a:spcBef>
              <a:spcAft>
                <a:spcPts val="0"/>
              </a:spcAft>
              <a:buClr>
                <a:schemeClr val="dk1"/>
              </a:buClr>
              <a:buSzPts val="3600"/>
              <a:buFont typeface="Noto Sans Symbols"/>
              <a:buChar char="▪"/>
            </a:pPr>
            <a:r>
              <a:rPr b="0" i="0" lang="en" sz="3600" u="none" cap="none" strike="noStrike">
                <a:solidFill>
                  <a:schemeClr val="dk1"/>
                </a:solidFill>
                <a:latin typeface="Open Sans"/>
                <a:ea typeface="Open Sans"/>
                <a:cs typeface="Open Sans"/>
                <a:sym typeface="Open Sans"/>
              </a:rPr>
              <a:t>A or B </a:t>
            </a:r>
            <a:r>
              <a:rPr lang="en" sz="3600">
                <a:latin typeface="Open Sans"/>
                <a:ea typeface="Open Sans"/>
                <a:cs typeface="Open Sans"/>
                <a:sym typeface="Open Sans"/>
              </a:rPr>
              <a:t>Locations</a:t>
            </a:r>
            <a:r>
              <a:rPr b="0" i="0" lang="en" sz="3600" u="none" cap="none" strike="noStrike">
                <a:solidFill>
                  <a:schemeClr val="dk1"/>
                </a:solidFill>
                <a:latin typeface="Open Sans"/>
                <a:ea typeface="Open Sans"/>
                <a:cs typeface="Open Sans"/>
                <a:sym typeface="Open Sans"/>
              </a:rPr>
              <a:t>									</a:t>
            </a:r>
            <a:endParaRPr b="0" i="0" sz="3600" u="none" cap="none" strike="noStrike">
              <a:solidFill>
                <a:schemeClr val="dk1"/>
              </a:solidFill>
              <a:latin typeface="Open Sans"/>
              <a:ea typeface="Open Sans"/>
              <a:cs typeface="Open Sans"/>
              <a:sym typeface="Open Sans"/>
            </a:endParaRPr>
          </a:p>
          <a:p>
            <a:pPr indent="-571488" lvl="0" marL="609584" marR="0" rtl="0" algn="l">
              <a:lnSpc>
                <a:spcPct val="100000"/>
              </a:lnSpc>
              <a:spcBef>
                <a:spcPts val="2133"/>
              </a:spcBef>
              <a:spcAft>
                <a:spcPts val="0"/>
              </a:spcAft>
              <a:buClr>
                <a:schemeClr val="dk1"/>
              </a:buClr>
              <a:buSzPts val="3600"/>
              <a:buFont typeface="Noto Sans Symbols"/>
              <a:buChar char="▪"/>
            </a:pPr>
            <a:r>
              <a:rPr b="0" i="0" lang="en" sz="3600" u="none" cap="none" strike="noStrike">
                <a:solidFill>
                  <a:schemeClr val="dk1"/>
                </a:solidFill>
                <a:latin typeface="Open Sans"/>
                <a:ea typeface="Open Sans"/>
                <a:cs typeface="Open Sans"/>
                <a:sym typeface="Open Sans"/>
              </a:rPr>
              <a:t>B, C, D Value</a:t>
            </a:r>
            <a:r>
              <a:rPr lang="en" sz="3600">
                <a:latin typeface="Open Sans"/>
                <a:ea typeface="Open Sans"/>
                <a:cs typeface="Open Sans"/>
                <a:sym typeface="Open Sans"/>
              </a:rPr>
              <a:t>-</a:t>
            </a:r>
            <a:r>
              <a:rPr b="0" i="0" lang="en" sz="3600" u="none" cap="none" strike="noStrike">
                <a:solidFill>
                  <a:schemeClr val="dk1"/>
                </a:solidFill>
                <a:latin typeface="Open Sans"/>
                <a:ea typeface="Open Sans"/>
                <a:cs typeface="Open Sans"/>
                <a:sym typeface="Open Sans"/>
              </a:rPr>
              <a:t>Add Properties</a:t>
            </a:r>
            <a:endParaRPr sz="3600">
              <a:latin typeface="Open Sans"/>
              <a:ea typeface="Open Sans"/>
              <a:cs typeface="Open Sans"/>
              <a:sym typeface="Open Sans"/>
            </a:endParaRPr>
          </a:p>
          <a:p>
            <a:pPr indent="-571488" lvl="0" marL="609584" marR="0" rtl="0" algn="l">
              <a:lnSpc>
                <a:spcPct val="100000"/>
              </a:lnSpc>
              <a:spcBef>
                <a:spcPts val="2133"/>
              </a:spcBef>
              <a:spcAft>
                <a:spcPts val="0"/>
              </a:spcAft>
              <a:buClr>
                <a:schemeClr val="dk1"/>
              </a:buClr>
              <a:buSzPts val="3600"/>
              <a:buFont typeface="Noto Sans Symbols"/>
              <a:buChar char="▪"/>
            </a:pPr>
            <a:r>
              <a:rPr b="0" i="0" lang="en" sz="3600" u="none" cap="none" strike="noStrike">
                <a:solidFill>
                  <a:schemeClr val="dk1"/>
                </a:solidFill>
                <a:latin typeface="Open Sans"/>
                <a:ea typeface="Open Sans"/>
                <a:cs typeface="Open Sans"/>
                <a:sym typeface="Open Sans"/>
              </a:rPr>
              <a:t>Big Economic Anchor</a:t>
            </a:r>
            <a:r>
              <a:rPr b="0" i="0" lang="en" sz="2800" u="none" cap="none" strike="noStrike">
                <a:solidFill>
                  <a:schemeClr val="dk1"/>
                </a:solidFill>
                <a:latin typeface="Open Sans"/>
                <a:ea typeface="Open Sans"/>
                <a:cs typeface="Open Sans"/>
                <a:sym typeface="Open Sans"/>
              </a:rPr>
              <a:t> </a:t>
            </a:r>
            <a:endParaRPr b="0" i="0" sz="2800" u="none" cap="none" strike="noStrike">
              <a:solidFill>
                <a:schemeClr val="dk1"/>
              </a:solidFill>
              <a:latin typeface="Open Sans"/>
              <a:ea typeface="Open Sans"/>
              <a:cs typeface="Open Sans"/>
              <a:sym typeface="Open Sans"/>
            </a:endParaRPr>
          </a:p>
          <a:p>
            <a:pPr indent="-571500" lvl="0" marL="685800" marR="0" rtl="0" algn="ctr">
              <a:lnSpc>
                <a:spcPct val="100000"/>
              </a:lnSpc>
              <a:spcBef>
                <a:spcPts val="0"/>
              </a:spcBef>
              <a:spcAft>
                <a:spcPts val="2133"/>
              </a:spcAft>
              <a:buClr>
                <a:schemeClr val="dk1"/>
              </a:buClr>
              <a:buSzPts val="1800"/>
              <a:buFont typeface="Noto Sans Symbols"/>
              <a:buNone/>
            </a:pPr>
            <a:r>
              <a:t/>
            </a:r>
            <a:endParaRPr b="1" i="0" sz="4667" u="none" cap="none" strike="noStrike">
              <a:solidFill>
                <a:schemeClr val="dk1"/>
              </a:solidFill>
              <a:latin typeface="Open Sans"/>
              <a:ea typeface="Open Sans"/>
              <a:cs typeface="Open Sans"/>
              <a:sym typeface="Open Sans"/>
            </a:endParaRPr>
          </a:p>
        </p:txBody>
      </p:sp>
      <p:sp>
        <p:nvSpPr>
          <p:cNvPr id="280" name="Google Shape;280;p34"/>
          <p:cNvSpPr txBox="1"/>
          <p:nvPr/>
        </p:nvSpPr>
        <p:spPr>
          <a:xfrm>
            <a:off x="574798" y="35802"/>
            <a:ext cx="10759500" cy="1300800"/>
          </a:xfrm>
          <a:prstGeom prst="rect">
            <a:avLst/>
          </a:prstGeom>
          <a:no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rPr b="1" lang="en" sz="5400">
                <a:solidFill>
                  <a:srgbClr val="FFC000"/>
                </a:solidFill>
                <a:latin typeface="Open Sans"/>
                <a:ea typeface="Open Sans"/>
                <a:cs typeface="Open Sans"/>
                <a:sym typeface="Open Sans"/>
              </a:rPr>
              <a:t>ESTABLISH </a:t>
            </a:r>
            <a:r>
              <a:rPr b="1" lang="en" sz="5400">
                <a:solidFill>
                  <a:schemeClr val="lt1"/>
                </a:solidFill>
                <a:latin typeface="Open Sans"/>
                <a:ea typeface="Open Sans"/>
                <a:cs typeface="Open Sans"/>
                <a:sym typeface="Open Sans"/>
              </a:rPr>
              <a:t>YOUR</a:t>
            </a:r>
            <a:r>
              <a:rPr b="1" lang="en" sz="5400">
                <a:solidFill>
                  <a:srgbClr val="FFFFFF"/>
                </a:solidFill>
                <a:latin typeface="Open Sans"/>
                <a:ea typeface="Open Sans"/>
                <a:cs typeface="Open Sans"/>
                <a:sym typeface="Open Sans"/>
              </a:rPr>
              <a:t> INVESTMENT</a:t>
            </a:r>
            <a:endParaRPr b="1" sz="5400">
              <a:solidFill>
                <a:srgbClr val="FFFFFF"/>
              </a:solidFill>
              <a:latin typeface="Open Sans"/>
              <a:ea typeface="Open Sans"/>
              <a:cs typeface="Open Sans"/>
              <a:sym typeface="Open Sans"/>
            </a:endParaRPr>
          </a:p>
        </p:txBody>
      </p:sp>
      <p:sp>
        <p:nvSpPr>
          <p:cNvPr id="281" name="Google Shape;281;p34"/>
          <p:cNvSpPr txBox="1"/>
          <p:nvPr/>
        </p:nvSpPr>
        <p:spPr>
          <a:xfrm>
            <a:off x="574798" y="999018"/>
            <a:ext cx="10759600" cy="650400"/>
          </a:xfrm>
          <a:prstGeom prst="rect">
            <a:avLst/>
          </a:prstGeom>
          <a:no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rPr b="1" lang="en" sz="5400">
                <a:solidFill>
                  <a:srgbClr val="FFFFFF"/>
                </a:solidFill>
                <a:latin typeface="Open Sans"/>
                <a:ea typeface="Open Sans"/>
                <a:cs typeface="Open Sans"/>
                <a:sym typeface="Open Sans"/>
              </a:rPr>
              <a:t>CRITERIA</a:t>
            </a:r>
            <a:endParaRPr b="1" sz="5400">
              <a:solidFill>
                <a:srgbClr val="FFFFFF"/>
              </a:solidFill>
              <a:latin typeface="Open Sans"/>
              <a:ea typeface="Open Sans"/>
              <a:cs typeface="Open Sans"/>
              <a:sym typeface="Open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5" name="Shape 285"/>
        <p:cNvGrpSpPr/>
        <p:nvPr/>
      </p:nvGrpSpPr>
      <p:grpSpPr>
        <a:xfrm>
          <a:off x="0" y="0"/>
          <a:ext cx="0" cy="0"/>
          <a:chOff x="0" y="0"/>
          <a:chExt cx="0" cy="0"/>
        </a:xfrm>
      </p:grpSpPr>
      <p:sp>
        <p:nvSpPr>
          <p:cNvPr id="286" name="Google Shape;286;p35"/>
          <p:cNvSpPr/>
          <p:nvPr/>
        </p:nvSpPr>
        <p:spPr>
          <a:xfrm>
            <a:off x="94269" y="93132"/>
            <a:ext cx="11996132" cy="6684740"/>
          </a:xfrm>
          <a:prstGeom prst="rect">
            <a:avLst/>
          </a:prstGeom>
          <a:solidFill>
            <a:schemeClr val="lt1"/>
          </a:solidFill>
          <a:ln cap="flat" cmpd="sng" w="190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pic>
        <p:nvPicPr>
          <p:cNvPr id="287" name="Google Shape;287;p35"/>
          <p:cNvPicPr preferRelativeResize="0"/>
          <p:nvPr/>
        </p:nvPicPr>
        <p:blipFill rotWithShape="1">
          <a:blip r:embed="rId3">
            <a:alphaModFix/>
          </a:blip>
          <a:srcRect b="0" l="0" r="0" t="0"/>
          <a:stretch/>
        </p:blipFill>
        <p:spPr>
          <a:xfrm>
            <a:off x="5592718" y="5357105"/>
            <a:ext cx="999234" cy="1132990"/>
          </a:xfrm>
          <a:prstGeom prst="rect">
            <a:avLst/>
          </a:prstGeom>
          <a:noFill/>
          <a:ln>
            <a:noFill/>
          </a:ln>
        </p:spPr>
      </p:pic>
      <p:sp>
        <p:nvSpPr>
          <p:cNvPr id="288" name="Google Shape;288;p35"/>
          <p:cNvSpPr/>
          <p:nvPr/>
        </p:nvSpPr>
        <p:spPr>
          <a:xfrm>
            <a:off x="1257600" y="1601325"/>
            <a:ext cx="9601200" cy="31623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 sz="6000">
                <a:solidFill>
                  <a:srgbClr val="DE9900"/>
                </a:solidFill>
                <a:latin typeface="Open Sans"/>
                <a:ea typeface="Open Sans"/>
                <a:cs typeface="Open Sans"/>
                <a:sym typeface="Open Sans"/>
              </a:rPr>
              <a:t>REMEMBER!</a:t>
            </a:r>
            <a:endParaRPr sz="6000">
              <a:solidFill>
                <a:srgbClr val="DE9900"/>
              </a:solidFill>
            </a:endParaRPr>
          </a:p>
          <a:p>
            <a:pPr indent="0" lvl="0" marL="0" marR="0" rtl="0" algn="ctr">
              <a:spcBef>
                <a:spcPts val="0"/>
              </a:spcBef>
              <a:spcAft>
                <a:spcPts val="0"/>
              </a:spcAft>
              <a:buNone/>
            </a:pPr>
            <a:r>
              <a:rPr lang="en" sz="4800">
                <a:solidFill>
                  <a:schemeClr val="dk1"/>
                </a:solidFill>
                <a:latin typeface="Open Sans"/>
                <a:ea typeface="Open Sans"/>
                <a:cs typeface="Open Sans"/>
                <a:sym typeface="Open Sans"/>
              </a:rPr>
              <a:t>You can change the property... </a:t>
            </a:r>
            <a:br>
              <a:rPr lang="en" sz="4800">
                <a:solidFill>
                  <a:schemeClr val="dk1"/>
                </a:solidFill>
                <a:latin typeface="Open Sans"/>
                <a:ea typeface="Open Sans"/>
                <a:cs typeface="Open Sans"/>
                <a:sym typeface="Open Sans"/>
              </a:rPr>
            </a:br>
            <a:r>
              <a:rPr lang="en" sz="4800">
                <a:solidFill>
                  <a:schemeClr val="dk1"/>
                </a:solidFill>
                <a:latin typeface="Open Sans"/>
                <a:ea typeface="Open Sans"/>
                <a:cs typeface="Open Sans"/>
                <a:sym typeface="Open Sans"/>
              </a:rPr>
              <a:t>you </a:t>
            </a:r>
            <a:r>
              <a:rPr b="1" lang="en" sz="4800">
                <a:solidFill>
                  <a:schemeClr val="dk1"/>
                </a:solidFill>
                <a:latin typeface="Open Sans"/>
                <a:ea typeface="Open Sans"/>
                <a:cs typeface="Open Sans"/>
                <a:sym typeface="Open Sans"/>
              </a:rPr>
              <a:t>CAN’T </a:t>
            </a:r>
            <a:r>
              <a:rPr lang="en" sz="4800">
                <a:solidFill>
                  <a:schemeClr val="dk1"/>
                </a:solidFill>
                <a:latin typeface="Open Sans"/>
                <a:ea typeface="Open Sans"/>
                <a:cs typeface="Open Sans"/>
                <a:sym typeface="Open Sans"/>
              </a:rPr>
              <a:t>change the neighborhood</a:t>
            </a:r>
            <a:endParaRPr sz="4800"/>
          </a:p>
          <a:p>
            <a:pPr indent="0" lvl="0" marL="0" marR="0" rtl="0" algn="ctr">
              <a:spcBef>
                <a:spcPts val="0"/>
              </a:spcBef>
              <a:spcAft>
                <a:spcPts val="0"/>
              </a:spcAft>
              <a:buNone/>
            </a:pPr>
            <a:r>
              <a:t/>
            </a:r>
            <a:endParaRPr sz="3200">
              <a:solidFill>
                <a:schemeClr val="dk1"/>
              </a:solidFill>
              <a:latin typeface="Open Sans"/>
              <a:ea typeface="Open Sans"/>
              <a:cs typeface="Open Sans"/>
              <a:sym typeface="Open Sans"/>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92" name="Shape 292"/>
        <p:cNvGrpSpPr/>
        <p:nvPr/>
      </p:nvGrpSpPr>
      <p:grpSpPr>
        <a:xfrm>
          <a:off x="0" y="0"/>
          <a:ext cx="0" cy="0"/>
          <a:chOff x="0" y="0"/>
          <a:chExt cx="0" cy="0"/>
        </a:xfrm>
      </p:grpSpPr>
      <p:pic>
        <p:nvPicPr>
          <p:cNvPr id="293" name="Google Shape;293;p36"/>
          <p:cNvPicPr preferRelativeResize="0"/>
          <p:nvPr/>
        </p:nvPicPr>
        <p:blipFill rotWithShape="1">
          <a:blip r:embed="rId4">
            <a:alphaModFix/>
          </a:blip>
          <a:srcRect b="0" l="0" r="0" t="0"/>
          <a:stretch/>
        </p:blipFill>
        <p:spPr>
          <a:xfrm>
            <a:off x="3480510" y="1725104"/>
            <a:ext cx="5230981" cy="3281875"/>
          </a:xfrm>
          <a:prstGeom prst="rect">
            <a:avLst/>
          </a:prstGeom>
          <a:noFill/>
          <a:ln>
            <a:noFill/>
          </a:ln>
          <a:effectLst>
            <a:outerShdw blurRad="50800" rotWithShape="0" algn="t" dir="5400000" dist="38100">
              <a:srgbClr val="000000">
                <a:alpha val="40000"/>
              </a:srgbClr>
            </a:outerShdw>
          </a:effectLst>
        </p:spPr>
      </p:pic>
      <p:sp>
        <p:nvSpPr>
          <p:cNvPr id="294" name="Google Shape;294;p36"/>
          <p:cNvSpPr/>
          <p:nvPr/>
        </p:nvSpPr>
        <p:spPr>
          <a:xfrm>
            <a:off x="0" y="6457361"/>
            <a:ext cx="12192000" cy="400500"/>
          </a:xfrm>
          <a:prstGeom prst="rect">
            <a:avLst/>
          </a:prstGeom>
          <a:solidFill>
            <a:srgbClr val="FFD96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 name="Shape 106"/>
        <p:cNvGrpSpPr/>
        <p:nvPr/>
      </p:nvGrpSpPr>
      <p:grpSpPr>
        <a:xfrm>
          <a:off x="0" y="0"/>
          <a:ext cx="0" cy="0"/>
          <a:chOff x="0" y="0"/>
          <a:chExt cx="0" cy="0"/>
        </a:xfrm>
      </p:grpSpPr>
      <p:sp>
        <p:nvSpPr>
          <p:cNvPr id="107" name="Google Shape;107;p16"/>
          <p:cNvSpPr/>
          <p:nvPr/>
        </p:nvSpPr>
        <p:spPr>
          <a:xfrm>
            <a:off x="152400" y="0"/>
            <a:ext cx="12192000" cy="1986900"/>
          </a:xfrm>
          <a:prstGeom prst="rect">
            <a:avLst/>
          </a:prstGeom>
          <a:solidFill>
            <a:srgbClr val="0C0C0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Arial"/>
              <a:ea typeface="Arial"/>
              <a:cs typeface="Arial"/>
              <a:sym typeface="Arial"/>
            </a:endParaRPr>
          </a:p>
        </p:txBody>
      </p:sp>
      <p:sp>
        <p:nvSpPr>
          <p:cNvPr id="108" name="Google Shape;108;p16"/>
          <p:cNvSpPr/>
          <p:nvPr/>
        </p:nvSpPr>
        <p:spPr>
          <a:xfrm>
            <a:off x="12066308" y="0"/>
            <a:ext cx="125700" cy="1986900"/>
          </a:xfrm>
          <a:prstGeom prst="rect">
            <a:avLst/>
          </a:prstGeom>
          <a:solidFill>
            <a:srgbClr val="FFC000"/>
          </a:solidFill>
          <a:ln>
            <a:noFill/>
          </a:ln>
          <a:effectLst>
            <a:outerShdw blurRad="50800" rotWithShape="0" algn="ctr" dir="5400000" dist="50800">
              <a:schemeClr val="lt1"/>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9" name="Google Shape;109;p16"/>
          <p:cNvSpPr txBox="1"/>
          <p:nvPr>
            <p:ph idx="1" type="body"/>
          </p:nvPr>
        </p:nvSpPr>
        <p:spPr>
          <a:xfrm>
            <a:off x="705600" y="2145300"/>
            <a:ext cx="11190000" cy="4568100"/>
          </a:xfrm>
          <a:prstGeom prst="rect">
            <a:avLst/>
          </a:prstGeom>
          <a:noFill/>
          <a:ln>
            <a:noFill/>
          </a:ln>
        </p:spPr>
        <p:txBody>
          <a:bodyPr anchorCtr="0" anchor="t" bIns="121900" lIns="121900" spcFirstLastPara="1" rIns="121900" wrap="square" tIns="121900">
            <a:noAutofit/>
          </a:bodyPr>
          <a:lstStyle/>
          <a:p>
            <a:pPr indent="-495288" lvl="0" marL="609584" marR="0" rtl="0" algn="l">
              <a:lnSpc>
                <a:spcPct val="100000"/>
              </a:lnSpc>
              <a:spcBef>
                <a:spcPts val="1333"/>
              </a:spcBef>
              <a:spcAft>
                <a:spcPts val="0"/>
              </a:spcAft>
              <a:buClr>
                <a:schemeClr val="dk1"/>
              </a:buClr>
              <a:buSzPts val="2400"/>
              <a:buFont typeface="Noto Sans Symbols"/>
              <a:buChar char="▪"/>
            </a:pPr>
            <a:r>
              <a:rPr lang="en" sz="2400">
                <a:latin typeface="Open Sans"/>
                <a:ea typeface="Open Sans"/>
                <a:cs typeface="Open Sans"/>
                <a:sym typeface="Open Sans"/>
              </a:rPr>
              <a:t>Apartment &amp; Commercial RE Investor</a:t>
            </a:r>
            <a:endParaRPr sz="2400">
              <a:latin typeface="Open Sans"/>
              <a:ea typeface="Open Sans"/>
              <a:cs typeface="Open Sans"/>
              <a:sym typeface="Open Sans"/>
            </a:endParaRPr>
          </a:p>
          <a:p>
            <a:pPr indent="-486822" lvl="1" marL="1219169" marR="0" rtl="0" algn="l">
              <a:lnSpc>
                <a:spcPct val="100000"/>
              </a:lnSpc>
              <a:spcBef>
                <a:spcPts val="1333"/>
              </a:spcBef>
              <a:spcAft>
                <a:spcPts val="0"/>
              </a:spcAft>
              <a:buSzPts val="2400"/>
              <a:buFont typeface="Open Sans"/>
              <a:buChar char="○"/>
            </a:pPr>
            <a:r>
              <a:rPr lang="en">
                <a:latin typeface="Open Sans"/>
                <a:ea typeface="Open Sans"/>
                <a:cs typeface="Open Sans"/>
                <a:sym typeface="Open Sans"/>
              </a:rPr>
              <a:t>Residential Background</a:t>
            </a:r>
            <a:endParaRPr>
              <a:latin typeface="Open Sans"/>
              <a:ea typeface="Open Sans"/>
              <a:cs typeface="Open Sans"/>
              <a:sym typeface="Open Sans"/>
            </a:endParaRPr>
          </a:p>
          <a:p>
            <a:pPr indent="-495288" lvl="0" marL="609584" marR="0" rtl="0" algn="l">
              <a:lnSpc>
                <a:spcPct val="100000"/>
              </a:lnSpc>
              <a:spcBef>
                <a:spcPts val="1333"/>
              </a:spcBef>
              <a:spcAft>
                <a:spcPts val="0"/>
              </a:spcAft>
              <a:buClr>
                <a:schemeClr val="dk1"/>
              </a:buClr>
              <a:buSzPts val="2400"/>
              <a:buFont typeface="Noto Sans Symbols"/>
              <a:buChar char="▪"/>
            </a:pPr>
            <a:r>
              <a:rPr lang="en" sz="2400">
                <a:latin typeface="Open Sans"/>
                <a:ea typeface="Open Sans"/>
                <a:cs typeface="Open Sans"/>
                <a:sym typeface="Open Sans"/>
              </a:rPr>
              <a:t>2007 - NYC Commercial Broker</a:t>
            </a:r>
            <a:endParaRPr sz="2400">
              <a:latin typeface="Open Sans"/>
              <a:ea typeface="Open Sans"/>
              <a:cs typeface="Open Sans"/>
              <a:sym typeface="Open Sans"/>
            </a:endParaRPr>
          </a:p>
          <a:p>
            <a:pPr indent="-495288" lvl="0" marL="609584" marR="0" rtl="0" algn="l">
              <a:lnSpc>
                <a:spcPct val="100000"/>
              </a:lnSpc>
              <a:spcBef>
                <a:spcPts val="1333"/>
              </a:spcBef>
              <a:spcAft>
                <a:spcPts val="0"/>
              </a:spcAft>
              <a:buClr>
                <a:schemeClr val="dk1"/>
              </a:buClr>
              <a:buSzPts val="2400"/>
              <a:buFont typeface="Open Sans"/>
              <a:buChar char="▪"/>
            </a:pPr>
            <a:r>
              <a:rPr lang="en" sz="2400">
                <a:latin typeface="Open Sans"/>
                <a:ea typeface="Open Sans"/>
                <a:cs typeface="Open Sans"/>
                <a:sym typeface="Open Sans"/>
              </a:rPr>
              <a:t>2009 - First Investment Property</a:t>
            </a:r>
            <a:endParaRPr sz="2400">
              <a:latin typeface="Open Sans"/>
              <a:ea typeface="Open Sans"/>
              <a:cs typeface="Open Sans"/>
              <a:sym typeface="Open Sans"/>
            </a:endParaRPr>
          </a:p>
          <a:p>
            <a:pPr indent="-495288" lvl="0" marL="609584" marR="0" rtl="0" algn="l">
              <a:lnSpc>
                <a:spcPct val="100000"/>
              </a:lnSpc>
              <a:spcBef>
                <a:spcPts val="1333"/>
              </a:spcBef>
              <a:spcAft>
                <a:spcPts val="0"/>
              </a:spcAft>
              <a:buClr>
                <a:schemeClr val="dk1"/>
              </a:buClr>
              <a:buSzPts val="2400"/>
              <a:buFont typeface="Open Sans"/>
              <a:buChar char="▪"/>
            </a:pPr>
            <a:r>
              <a:rPr lang="en" sz="2400">
                <a:latin typeface="Open Sans"/>
                <a:ea typeface="Open Sans"/>
                <a:cs typeface="Open Sans"/>
                <a:sym typeface="Open Sans"/>
              </a:rPr>
              <a:t>2013 - First Apartment Building</a:t>
            </a:r>
            <a:endParaRPr sz="2400">
              <a:latin typeface="Open Sans"/>
              <a:ea typeface="Open Sans"/>
              <a:cs typeface="Open Sans"/>
              <a:sym typeface="Open Sans"/>
            </a:endParaRPr>
          </a:p>
          <a:p>
            <a:pPr indent="-495288" lvl="0" marL="609584" marR="0" rtl="0" algn="l">
              <a:lnSpc>
                <a:spcPct val="100000"/>
              </a:lnSpc>
              <a:spcBef>
                <a:spcPts val="1333"/>
              </a:spcBef>
              <a:spcAft>
                <a:spcPts val="0"/>
              </a:spcAft>
              <a:buClr>
                <a:schemeClr val="dk1"/>
              </a:buClr>
              <a:buSzPts val="2400"/>
              <a:buFont typeface="Open Sans"/>
              <a:buChar char="▪"/>
            </a:pPr>
            <a:r>
              <a:rPr lang="en" sz="2400">
                <a:latin typeface="Open Sans"/>
                <a:ea typeface="Open Sans"/>
                <a:cs typeface="Open Sans"/>
                <a:sym typeface="Open Sans"/>
              </a:rPr>
              <a:t>2015 - CLE Turnkey, 100+ flips</a:t>
            </a:r>
            <a:endParaRPr sz="2400">
              <a:latin typeface="Open Sans"/>
              <a:ea typeface="Open Sans"/>
              <a:cs typeface="Open Sans"/>
              <a:sym typeface="Open Sans"/>
            </a:endParaRPr>
          </a:p>
          <a:p>
            <a:pPr indent="-495288" lvl="0" marL="609584" marR="0" rtl="0" algn="l">
              <a:lnSpc>
                <a:spcPct val="100000"/>
              </a:lnSpc>
              <a:spcBef>
                <a:spcPts val="1333"/>
              </a:spcBef>
              <a:spcAft>
                <a:spcPts val="0"/>
              </a:spcAft>
              <a:buClr>
                <a:schemeClr val="dk1"/>
              </a:buClr>
              <a:buSzPts val="2400"/>
              <a:buFont typeface="Open Sans"/>
              <a:buChar char="▪"/>
            </a:pPr>
            <a:r>
              <a:rPr lang="en" sz="2400">
                <a:latin typeface="Open Sans"/>
                <a:ea typeface="Open Sans"/>
                <a:cs typeface="Open Sans"/>
                <a:sym typeface="Open Sans"/>
              </a:rPr>
              <a:t>2018 - 1,364 units &amp; 1,000+ contracted</a:t>
            </a:r>
            <a:endParaRPr sz="2400">
              <a:latin typeface="Open Sans"/>
              <a:ea typeface="Open Sans"/>
              <a:cs typeface="Open Sans"/>
              <a:sym typeface="Open Sans"/>
            </a:endParaRPr>
          </a:p>
          <a:p>
            <a:pPr indent="-495288" lvl="0" marL="609584" marR="0" rtl="0" algn="l">
              <a:lnSpc>
                <a:spcPct val="100000"/>
              </a:lnSpc>
              <a:spcBef>
                <a:spcPts val="1333"/>
              </a:spcBef>
              <a:spcAft>
                <a:spcPts val="0"/>
              </a:spcAft>
              <a:buClr>
                <a:schemeClr val="dk1"/>
              </a:buClr>
              <a:buSzPts val="2400"/>
              <a:buFont typeface="Open Sans"/>
              <a:buChar char="▪"/>
            </a:pPr>
            <a:r>
              <a:rPr lang="en" sz="2400">
                <a:latin typeface="Open Sans"/>
                <a:ea typeface="Open Sans"/>
                <a:cs typeface="Open Sans"/>
                <a:sym typeface="Open Sans"/>
              </a:rPr>
              <a:t>2023 - 12,000+ units ($1B+ valuation)</a:t>
            </a:r>
            <a:endParaRPr sz="2400">
              <a:latin typeface="Open Sans"/>
              <a:ea typeface="Open Sans"/>
              <a:cs typeface="Open Sans"/>
              <a:sym typeface="Open Sans"/>
            </a:endParaRPr>
          </a:p>
          <a:p>
            <a:pPr indent="-571500" lvl="0" marL="685800" marR="0" rtl="0" algn="ctr">
              <a:lnSpc>
                <a:spcPct val="100000"/>
              </a:lnSpc>
              <a:spcBef>
                <a:spcPts val="0"/>
              </a:spcBef>
              <a:spcAft>
                <a:spcPts val="2133"/>
              </a:spcAft>
              <a:buClr>
                <a:schemeClr val="dk1"/>
              </a:buClr>
              <a:buSzPts val="1800"/>
              <a:buFont typeface="Noto Sans Symbols"/>
              <a:buNone/>
            </a:pPr>
            <a:r>
              <a:t/>
            </a:r>
            <a:endParaRPr b="1" i="0" sz="2600" u="none" cap="none" strike="noStrike">
              <a:solidFill>
                <a:schemeClr val="dk1"/>
              </a:solidFill>
              <a:latin typeface="Open Sans"/>
              <a:ea typeface="Open Sans"/>
              <a:cs typeface="Open Sans"/>
              <a:sym typeface="Open Sans"/>
            </a:endParaRPr>
          </a:p>
        </p:txBody>
      </p:sp>
      <p:sp>
        <p:nvSpPr>
          <p:cNvPr id="110" name="Google Shape;110;p16"/>
          <p:cNvSpPr txBox="1"/>
          <p:nvPr/>
        </p:nvSpPr>
        <p:spPr>
          <a:xfrm>
            <a:off x="574798" y="343052"/>
            <a:ext cx="10759500" cy="1300800"/>
          </a:xfrm>
          <a:prstGeom prst="rect">
            <a:avLst/>
          </a:prstGeom>
          <a:no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rPr b="1" lang="en" sz="5400">
                <a:solidFill>
                  <a:srgbClr val="FFC000"/>
                </a:solidFill>
                <a:latin typeface="Open Sans"/>
                <a:ea typeface="Open Sans"/>
                <a:cs typeface="Open Sans"/>
                <a:sym typeface="Open Sans"/>
              </a:rPr>
              <a:t>TIM BRATZ </a:t>
            </a:r>
            <a:r>
              <a:rPr b="1" lang="en" sz="5400">
                <a:solidFill>
                  <a:schemeClr val="lt1"/>
                </a:solidFill>
                <a:latin typeface="Open Sans"/>
                <a:ea typeface="Open Sans"/>
                <a:cs typeface="Open Sans"/>
                <a:sym typeface="Open Sans"/>
              </a:rPr>
              <a:t>BUSINESS</a:t>
            </a:r>
            <a:endParaRPr b="1" sz="5400">
              <a:solidFill>
                <a:srgbClr val="FFFFFF"/>
              </a:solidFill>
              <a:latin typeface="Open Sans"/>
              <a:ea typeface="Open Sans"/>
              <a:cs typeface="Open Sans"/>
              <a:sym typeface="Open Sans"/>
            </a:endParaRPr>
          </a:p>
        </p:txBody>
      </p:sp>
      <p:pic>
        <p:nvPicPr>
          <p:cNvPr id="111" name="Google Shape;111;p16"/>
          <p:cNvPicPr preferRelativeResize="0"/>
          <p:nvPr/>
        </p:nvPicPr>
        <p:blipFill>
          <a:blip r:embed="rId3">
            <a:alphaModFix/>
          </a:blip>
          <a:stretch>
            <a:fillRect/>
          </a:stretch>
        </p:blipFill>
        <p:spPr>
          <a:xfrm>
            <a:off x="7022050" y="2657812"/>
            <a:ext cx="4980000" cy="354307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5" name="Shape 115"/>
        <p:cNvGrpSpPr/>
        <p:nvPr/>
      </p:nvGrpSpPr>
      <p:grpSpPr>
        <a:xfrm>
          <a:off x="0" y="0"/>
          <a:ext cx="0" cy="0"/>
          <a:chOff x="0" y="0"/>
          <a:chExt cx="0" cy="0"/>
        </a:xfrm>
      </p:grpSpPr>
      <p:sp>
        <p:nvSpPr>
          <p:cNvPr id="116" name="Google Shape;116;p17"/>
          <p:cNvSpPr/>
          <p:nvPr/>
        </p:nvSpPr>
        <p:spPr>
          <a:xfrm>
            <a:off x="0" y="0"/>
            <a:ext cx="12192000" cy="1987002"/>
          </a:xfrm>
          <a:prstGeom prst="rect">
            <a:avLst/>
          </a:prstGeom>
          <a:solidFill>
            <a:srgbClr val="0C0C0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7" name="Google Shape;117;p17"/>
          <p:cNvSpPr/>
          <p:nvPr/>
        </p:nvSpPr>
        <p:spPr>
          <a:xfrm>
            <a:off x="377072" y="0"/>
            <a:ext cx="1540514" cy="1987002"/>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8" name="Google Shape;118;p17"/>
          <p:cNvSpPr txBox="1"/>
          <p:nvPr>
            <p:ph type="title"/>
          </p:nvPr>
        </p:nvSpPr>
        <p:spPr>
          <a:xfrm>
            <a:off x="1917586" y="215634"/>
            <a:ext cx="11360800" cy="1667357"/>
          </a:xfrm>
          <a:prstGeom prst="rect">
            <a:avLst/>
          </a:prstGeom>
          <a:noFill/>
          <a:ln>
            <a:noFill/>
          </a:ln>
          <a:effectLst>
            <a:outerShdw rotWithShape="0" algn="tl" dir="2700000" dist="38100">
              <a:srgbClr val="000000">
                <a:alpha val="1960"/>
              </a:srgbClr>
            </a:outerShdw>
          </a:effectLst>
        </p:spPr>
        <p:txBody>
          <a:bodyPr anchorCtr="0" anchor="t" bIns="121900" lIns="121900" spcFirstLastPara="1" rIns="121900" wrap="square" tIns="121900">
            <a:noAutofit/>
          </a:bodyPr>
          <a:lstStyle/>
          <a:p>
            <a:pPr indent="0" lvl="0" marL="0" marR="0" rtl="0" algn="l">
              <a:lnSpc>
                <a:spcPct val="90000"/>
              </a:lnSpc>
              <a:spcBef>
                <a:spcPts val="0"/>
              </a:spcBef>
              <a:spcAft>
                <a:spcPts val="0"/>
              </a:spcAft>
              <a:buClr>
                <a:srgbClr val="FFC000"/>
              </a:buClr>
              <a:buSzPts val="2800"/>
              <a:buFont typeface="Arial"/>
              <a:buNone/>
            </a:pPr>
            <a:r>
              <a:rPr b="0" i="0" lang="en" sz="4800" u="none" cap="none" strike="noStrike">
                <a:solidFill>
                  <a:srgbClr val="FFC000"/>
                </a:solidFill>
                <a:latin typeface="Arial"/>
                <a:ea typeface="Arial"/>
                <a:cs typeface="Arial"/>
                <a:sym typeface="Arial"/>
              </a:rPr>
              <a:t>STEPS</a:t>
            </a:r>
            <a:r>
              <a:rPr b="0" i="0" lang="en" sz="4800" u="none" cap="none" strike="noStrike">
                <a:solidFill>
                  <a:srgbClr val="000000"/>
                </a:solidFill>
                <a:latin typeface="Arial"/>
                <a:ea typeface="Arial"/>
                <a:cs typeface="Arial"/>
                <a:sym typeface="Arial"/>
              </a:rPr>
              <a:t> </a:t>
            </a:r>
            <a:r>
              <a:rPr b="0" i="0" lang="en" sz="4800" u="none" cap="none" strike="noStrike">
                <a:solidFill>
                  <a:schemeClr val="lt1"/>
                </a:solidFill>
                <a:latin typeface="Arial"/>
                <a:ea typeface="Arial"/>
                <a:cs typeface="Arial"/>
                <a:sym typeface="Arial"/>
              </a:rPr>
              <a:t>TO REAL ESTATE </a:t>
            </a:r>
            <a:br>
              <a:rPr b="0" i="0" lang="en" sz="4800" u="none" cap="none" strike="noStrike">
                <a:solidFill>
                  <a:schemeClr val="lt1"/>
                </a:solidFill>
                <a:latin typeface="Arial"/>
                <a:ea typeface="Arial"/>
                <a:cs typeface="Arial"/>
                <a:sym typeface="Arial"/>
              </a:rPr>
            </a:br>
            <a:r>
              <a:rPr b="0" i="0" lang="en" sz="4800" u="none" cap="none" strike="noStrike">
                <a:solidFill>
                  <a:schemeClr val="lt1"/>
                </a:solidFill>
                <a:latin typeface="Arial"/>
                <a:ea typeface="Arial"/>
                <a:cs typeface="Arial"/>
                <a:sym typeface="Arial"/>
              </a:rPr>
              <a:t>INVESTING</a:t>
            </a:r>
            <a:endParaRPr b="0" i="0" sz="4800" u="none" cap="none" strike="noStrike">
              <a:solidFill>
                <a:schemeClr val="lt1"/>
              </a:solidFill>
              <a:latin typeface="Arial"/>
              <a:ea typeface="Arial"/>
              <a:cs typeface="Arial"/>
              <a:sym typeface="Arial"/>
            </a:endParaRPr>
          </a:p>
          <a:p>
            <a:pPr indent="0" lvl="0" marL="0" marR="0" rtl="0" algn="l">
              <a:lnSpc>
                <a:spcPct val="90000"/>
              </a:lnSpc>
              <a:spcBef>
                <a:spcPts val="0"/>
              </a:spcBef>
              <a:spcAft>
                <a:spcPts val="0"/>
              </a:spcAft>
              <a:buClr>
                <a:schemeClr val="dk1"/>
              </a:buClr>
              <a:buSzPts val="2800"/>
              <a:buFont typeface="Calibri"/>
              <a:buNone/>
            </a:pPr>
            <a:r>
              <a:t/>
            </a:r>
            <a:endParaRPr b="0" i="1" sz="4800" u="none" cap="none" strike="noStrike">
              <a:solidFill>
                <a:schemeClr val="dk1"/>
              </a:solidFill>
              <a:latin typeface="Arial"/>
              <a:ea typeface="Arial"/>
              <a:cs typeface="Arial"/>
              <a:sym typeface="Arial"/>
            </a:endParaRPr>
          </a:p>
        </p:txBody>
      </p:sp>
      <p:sp>
        <p:nvSpPr>
          <p:cNvPr id="119" name="Google Shape;119;p17"/>
          <p:cNvSpPr txBox="1"/>
          <p:nvPr>
            <p:ph idx="1" type="body"/>
          </p:nvPr>
        </p:nvSpPr>
        <p:spPr>
          <a:xfrm>
            <a:off x="1670625" y="2660675"/>
            <a:ext cx="4170600" cy="2844300"/>
          </a:xfrm>
          <a:prstGeom prst="rect">
            <a:avLst/>
          </a:prstGeom>
          <a:noFill/>
          <a:ln>
            <a:noFill/>
          </a:ln>
        </p:spPr>
        <p:txBody>
          <a:bodyPr anchorCtr="0" anchor="t" bIns="121900" lIns="121900" spcFirstLastPara="1" rIns="121900" wrap="square" tIns="121900">
            <a:noAutofit/>
          </a:bodyPr>
          <a:lstStyle/>
          <a:p>
            <a:pPr indent="146304" lvl="0" marL="0" marR="0" rtl="0" algn="l">
              <a:lnSpc>
                <a:spcPct val="115000"/>
              </a:lnSpc>
              <a:spcBef>
                <a:spcPts val="0"/>
              </a:spcBef>
              <a:spcAft>
                <a:spcPts val="0"/>
              </a:spcAft>
              <a:buClr>
                <a:schemeClr val="dk1"/>
              </a:buClr>
              <a:buSzPts val="3600"/>
              <a:buFont typeface="Arial"/>
              <a:buAutoNum type="arabicPeriod"/>
            </a:pPr>
            <a:r>
              <a:rPr b="1" i="0" lang="en" sz="3600" u="none" cap="none" strike="noStrike">
                <a:solidFill>
                  <a:schemeClr val="dk1"/>
                </a:solidFill>
                <a:latin typeface="Open Sans"/>
                <a:ea typeface="Open Sans"/>
                <a:cs typeface="Open Sans"/>
                <a:sym typeface="Open Sans"/>
              </a:rPr>
              <a:t>FOUNDATION </a:t>
            </a:r>
            <a:endParaRPr b="1" i="0" sz="3600" u="none" cap="none" strike="noStrike">
              <a:solidFill>
                <a:schemeClr val="dk1"/>
              </a:solidFill>
              <a:latin typeface="Open Sans"/>
              <a:ea typeface="Open Sans"/>
              <a:cs typeface="Open Sans"/>
              <a:sym typeface="Open Sans"/>
            </a:endParaRPr>
          </a:p>
          <a:p>
            <a:pPr indent="0" lvl="0" marL="0" marR="0" rtl="0" algn="l">
              <a:lnSpc>
                <a:spcPct val="115000"/>
              </a:lnSpc>
              <a:spcBef>
                <a:spcPts val="0"/>
              </a:spcBef>
              <a:spcAft>
                <a:spcPts val="0"/>
              </a:spcAft>
              <a:buNone/>
            </a:pPr>
            <a:r>
              <a:t/>
            </a:r>
            <a:endParaRPr sz="3600">
              <a:latin typeface="Open Sans"/>
              <a:ea typeface="Open Sans"/>
              <a:cs typeface="Open Sans"/>
              <a:sym typeface="Open Sans"/>
            </a:endParaRPr>
          </a:p>
          <a:p>
            <a:pPr indent="146304" lvl="0" marL="0" marR="0" rtl="0" algn="l">
              <a:lnSpc>
                <a:spcPct val="115000"/>
              </a:lnSpc>
              <a:spcBef>
                <a:spcPts val="0"/>
              </a:spcBef>
              <a:spcAft>
                <a:spcPts val="0"/>
              </a:spcAft>
              <a:buClr>
                <a:schemeClr val="dk1"/>
              </a:buClr>
              <a:buSzPts val="3600"/>
              <a:buFont typeface="Arial"/>
              <a:buAutoNum type="arabicPeriod"/>
            </a:pPr>
            <a:r>
              <a:rPr b="0" i="0" lang="en" sz="3600" u="none" cap="none" strike="noStrike">
                <a:solidFill>
                  <a:schemeClr val="dk1"/>
                </a:solidFill>
                <a:latin typeface="Open Sans"/>
                <a:ea typeface="Open Sans"/>
                <a:cs typeface="Open Sans"/>
                <a:sym typeface="Open Sans"/>
              </a:rPr>
              <a:t>FIND IT</a:t>
            </a:r>
            <a:endParaRPr b="0" i="0" sz="3600" u="none" cap="none" strike="noStrike">
              <a:solidFill>
                <a:schemeClr val="dk1"/>
              </a:solidFill>
              <a:latin typeface="Open Sans"/>
              <a:ea typeface="Open Sans"/>
              <a:cs typeface="Open Sans"/>
              <a:sym typeface="Open Sans"/>
            </a:endParaRPr>
          </a:p>
          <a:p>
            <a:pPr indent="0" lvl="0" marL="0" marR="0" rtl="0" algn="l">
              <a:lnSpc>
                <a:spcPct val="115000"/>
              </a:lnSpc>
              <a:spcBef>
                <a:spcPts val="0"/>
              </a:spcBef>
              <a:spcAft>
                <a:spcPts val="0"/>
              </a:spcAft>
              <a:buNone/>
            </a:pPr>
            <a:r>
              <a:t/>
            </a:r>
            <a:endParaRPr sz="3600">
              <a:latin typeface="Open Sans"/>
              <a:ea typeface="Open Sans"/>
              <a:cs typeface="Open Sans"/>
              <a:sym typeface="Open Sans"/>
            </a:endParaRPr>
          </a:p>
          <a:p>
            <a:pPr indent="146304" lvl="0" marL="0" marR="0" rtl="0" algn="l">
              <a:lnSpc>
                <a:spcPct val="115000"/>
              </a:lnSpc>
              <a:spcBef>
                <a:spcPts val="0"/>
              </a:spcBef>
              <a:spcAft>
                <a:spcPts val="0"/>
              </a:spcAft>
              <a:buClr>
                <a:schemeClr val="dk1"/>
              </a:buClr>
              <a:buSzPts val="3600"/>
              <a:buFont typeface="Arial"/>
              <a:buAutoNum type="arabicPeriod"/>
            </a:pPr>
            <a:r>
              <a:rPr b="0" i="0" lang="en" sz="3600" u="none" cap="none" strike="noStrike">
                <a:solidFill>
                  <a:schemeClr val="dk1"/>
                </a:solidFill>
                <a:latin typeface="Open Sans"/>
                <a:ea typeface="Open Sans"/>
                <a:cs typeface="Open Sans"/>
                <a:sym typeface="Open Sans"/>
              </a:rPr>
              <a:t>FIGURE IT</a:t>
            </a:r>
            <a:endParaRPr b="0" i="0" sz="3600" u="none" cap="none" strike="noStrike">
              <a:solidFill>
                <a:schemeClr val="dk1"/>
              </a:solidFill>
              <a:latin typeface="Open Sans"/>
              <a:ea typeface="Open Sans"/>
              <a:cs typeface="Open Sans"/>
              <a:sym typeface="Open Sans"/>
            </a:endParaRPr>
          </a:p>
        </p:txBody>
      </p:sp>
      <p:sp>
        <p:nvSpPr>
          <p:cNvPr id="120" name="Google Shape;120;p17"/>
          <p:cNvSpPr/>
          <p:nvPr/>
        </p:nvSpPr>
        <p:spPr>
          <a:xfrm>
            <a:off x="460136" y="-151015"/>
            <a:ext cx="1457450" cy="2400657"/>
          </a:xfrm>
          <a:prstGeom prst="rect">
            <a:avLst/>
          </a:prstGeom>
          <a:noFill/>
          <a:ln>
            <a:noFill/>
          </a:ln>
          <a:effectLst>
            <a:outerShdw rotWithShape="0" algn="tl" dir="2700000" dist="38100">
              <a:srgbClr val="000000">
                <a:alpha val="4705"/>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rPr lang="en" sz="15000">
                <a:solidFill>
                  <a:schemeClr val="dk1"/>
                </a:solidFill>
                <a:latin typeface="Arial"/>
                <a:ea typeface="Arial"/>
                <a:cs typeface="Arial"/>
                <a:sym typeface="Arial"/>
              </a:rPr>
              <a:t>6</a:t>
            </a:r>
            <a:endParaRPr sz="15000">
              <a:solidFill>
                <a:schemeClr val="dk1"/>
              </a:solidFill>
              <a:latin typeface="Calibri"/>
              <a:ea typeface="Calibri"/>
              <a:cs typeface="Calibri"/>
              <a:sym typeface="Calibri"/>
            </a:endParaRPr>
          </a:p>
        </p:txBody>
      </p:sp>
      <p:pic>
        <p:nvPicPr>
          <p:cNvPr id="121" name="Google Shape;121;p17"/>
          <p:cNvPicPr preferRelativeResize="0"/>
          <p:nvPr/>
        </p:nvPicPr>
        <p:blipFill rotWithShape="1">
          <a:blip r:embed="rId3">
            <a:alphaModFix/>
          </a:blip>
          <a:srcRect b="0" l="0" r="0" t="0"/>
          <a:stretch/>
        </p:blipFill>
        <p:spPr>
          <a:xfrm>
            <a:off x="658689" y="2570154"/>
            <a:ext cx="862586" cy="862586"/>
          </a:xfrm>
          <a:prstGeom prst="rect">
            <a:avLst/>
          </a:prstGeom>
          <a:noFill/>
          <a:ln>
            <a:noFill/>
          </a:ln>
        </p:spPr>
      </p:pic>
      <p:pic>
        <p:nvPicPr>
          <p:cNvPr id="122" name="Google Shape;122;p17"/>
          <p:cNvPicPr preferRelativeResize="0"/>
          <p:nvPr/>
        </p:nvPicPr>
        <p:blipFill rotWithShape="1">
          <a:blip r:embed="rId4">
            <a:alphaModFix/>
          </a:blip>
          <a:srcRect b="0" l="0" r="0" t="0"/>
          <a:stretch/>
        </p:blipFill>
        <p:spPr>
          <a:xfrm>
            <a:off x="658689" y="3860292"/>
            <a:ext cx="862586" cy="862586"/>
          </a:xfrm>
          <a:prstGeom prst="rect">
            <a:avLst/>
          </a:prstGeom>
          <a:noFill/>
          <a:ln>
            <a:noFill/>
          </a:ln>
        </p:spPr>
      </p:pic>
      <p:pic>
        <p:nvPicPr>
          <p:cNvPr id="123" name="Google Shape;123;p17"/>
          <p:cNvPicPr preferRelativeResize="0"/>
          <p:nvPr/>
        </p:nvPicPr>
        <p:blipFill rotWithShape="1">
          <a:blip r:embed="rId5">
            <a:alphaModFix/>
          </a:blip>
          <a:srcRect b="0" l="0" r="0" t="0"/>
          <a:stretch/>
        </p:blipFill>
        <p:spPr>
          <a:xfrm>
            <a:off x="658689" y="5150430"/>
            <a:ext cx="862586" cy="862586"/>
          </a:xfrm>
          <a:prstGeom prst="rect">
            <a:avLst/>
          </a:prstGeom>
          <a:noFill/>
          <a:ln>
            <a:noFill/>
          </a:ln>
        </p:spPr>
      </p:pic>
      <p:pic>
        <p:nvPicPr>
          <p:cNvPr id="124" name="Google Shape;124;p17"/>
          <p:cNvPicPr preferRelativeResize="0"/>
          <p:nvPr/>
        </p:nvPicPr>
        <p:blipFill rotWithShape="1">
          <a:blip r:embed="rId6">
            <a:alphaModFix/>
          </a:blip>
          <a:srcRect b="0" l="0" r="0" t="0"/>
          <a:stretch/>
        </p:blipFill>
        <p:spPr>
          <a:xfrm>
            <a:off x="5841194" y="2572193"/>
            <a:ext cx="862586" cy="862586"/>
          </a:xfrm>
          <a:prstGeom prst="rect">
            <a:avLst/>
          </a:prstGeom>
          <a:noFill/>
          <a:ln>
            <a:noFill/>
          </a:ln>
        </p:spPr>
      </p:pic>
      <p:pic>
        <p:nvPicPr>
          <p:cNvPr id="125" name="Google Shape;125;p17"/>
          <p:cNvPicPr preferRelativeResize="0"/>
          <p:nvPr/>
        </p:nvPicPr>
        <p:blipFill rotWithShape="1">
          <a:blip r:embed="rId7">
            <a:alphaModFix/>
          </a:blip>
          <a:srcRect b="0" l="0" r="0" t="0"/>
          <a:stretch/>
        </p:blipFill>
        <p:spPr>
          <a:xfrm>
            <a:off x="5841194" y="3860292"/>
            <a:ext cx="862586" cy="862586"/>
          </a:xfrm>
          <a:prstGeom prst="rect">
            <a:avLst/>
          </a:prstGeom>
          <a:noFill/>
          <a:ln>
            <a:noFill/>
          </a:ln>
        </p:spPr>
      </p:pic>
      <p:pic>
        <p:nvPicPr>
          <p:cNvPr id="126" name="Google Shape;126;p17"/>
          <p:cNvPicPr preferRelativeResize="0"/>
          <p:nvPr/>
        </p:nvPicPr>
        <p:blipFill rotWithShape="1">
          <a:blip r:embed="rId8">
            <a:alphaModFix/>
          </a:blip>
          <a:srcRect b="0" l="0" r="0" t="0"/>
          <a:stretch/>
        </p:blipFill>
        <p:spPr>
          <a:xfrm>
            <a:off x="5841194" y="5148391"/>
            <a:ext cx="862586" cy="862586"/>
          </a:xfrm>
          <a:prstGeom prst="rect">
            <a:avLst/>
          </a:prstGeom>
          <a:noFill/>
          <a:ln>
            <a:noFill/>
          </a:ln>
        </p:spPr>
      </p:pic>
      <p:sp>
        <p:nvSpPr>
          <p:cNvPr id="127" name="Google Shape;127;p17"/>
          <p:cNvSpPr txBox="1"/>
          <p:nvPr/>
        </p:nvSpPr>
        <p:spPr>
          <a:xfrm>
            <a:off x="6646325" y="2660700"/>
            <a:ext cx="5075400" cy="2844300"/>
          </a:xfrm>
          <a:prstGeom prst="rect">
            <a:avLst/>
          </a:prstGeom>
          <a:noFill/>
          <a:ln>
            <a:noFill/>
          </a:ln>
        </p:spPr>
        <p:txBody>
          <a:bodyPr anchorCtr="0" anchor="t" bIns="121900" lIns="121900" spcFirstLastPara="1" rIns="121900" wrap="square" tIns="121900">
            <a:noAutofit/>
          </a:bodyPr>
          <a:lstStyle/>
          <a:p>
            <a:pPr indent="146304" lvl="0" marL="292608" marR="0" rtl="0" algn="l">
              <a:lnSpc>
                <a:spcPct val="115000"/>
              </a:lnSpc>
              <a:spcBef>
                <a:spcPts val="0"/>
              </a:spcBef>
              <a:spcAft>
                <a:spcPts val="0"/>
              </a:spcAft>
              <a:buClr>
                <a:schemeClr val="dk1"/>
              </a:buClr>
              <a:buSzPts val="3600"/>
              <a:buFont typeface="Open Sans"/>
              <a:buAutoNum type="arabicPeriod" startAt="4"/>
            </a:pPr>
            <a:r>
              <a:rPr lang="en" sz="3600">
                <a:solidFill>
                  <a:schemeClr val="dk1"/>
                </a:solidFill>
                <a:latin typeface="Open Sans"/>
                <a:ea typeface="Open Sans"/>
                <a:cs typeface="Open Sans"/>
                <a:sym typeface="Open Sans"/>
              </a:rPr>
              <a:t>FUND IT </a:t>
            </a:r>
            <a:endParaRPr sz="3600">
              <a:latin typeface="Open Sans"/>
              <a:ea typeface="Open Sans"/>
              <a:cs typeface="Open Sans"/>
              <a:sym typeface="Open Sans"/>
            </a:endParaRPr>
          </a:p>
          <a:p>
            <a:pPr indent="0" lvl="0" marL="666746" marR="0" rtl="0" algn="l">
              <a:lnSpc>
                <a:spcPct val="115000"/>
              </a:lnSpc>
              <a:spcBef>
                <a:spcPts val="0"/>
              </a:spcBef>
              <a:spcAft>
                <a:spcPts val="0"/>
              </a:spcAft>
              <a:buNone/>
            </a:pPr>
            <a:r>
              <a:t/>
            </a:r>
            <a:endParaRPr sz="3600">
              <a:latin typeface="Open Sans"/>
              <a:ea typeface="Open Sans"/>
              <a:cs typeface="Open Sans"/>
              <a:sym typeface="Open Sans"/>
            </a:endParaRPr>
          </a:p>
          <a:p>
            <a:pPr indent="146304" lvl="0" marL="292608" marR="0" rtl="0" algn="l">
              <a:lnSpc>
                <a:spcPct val="115000"/>
              </a:lnSpc>
              <a:spcBef>
                <a:spcPts val="0"/>
              </a:spcBef>
              <a:spcAft>
                <a:spcPts val="0"/>
              </a:spcAft>
              <a:buClr>
                <a:schemeClr val="dk1"/>
              </a:buClr>
              <a:buSzPts val="3600"/>
              <a:buFont typeface="Open Sans"/>
              <a:buAutoNum type="arabicPeriod" startAt="4"/>
            </a:pPr>
            <a:r>
              <a:rPr lang="en" sz="3600">
                <a:solidFill>
                  <a:schemeClr val="dk1"/>
                </a:solidFill>
                <a:latin typeface="Open Sans"/>
                <a:ea typeface="Open Sans"/>
                <a:cs typeface="Open Sans"/>
                <a:sym typeface="Open Sans"/>
              </a:rPr>
              <a:t>FIX IT &amp; FILL IT</a:t>
            </a:r>
            <a:endParaRPr sz="3600">
              <a:solidFill>
                <a:schemeClr val="dk1"/>
              </a:solidFill>
              <a:latin typeface="Open Sans"/>
              <a:ea typeface="Open Sans"/>
              <a:cs typeface="Open Sans"/>
              <a:sym typeface="Open Sans"/>
            </a:endParaRPr>
          </a:p>
          <a:p>
            <a:pPr indent="0" lvl="0" marL="666746" marR="0" rtl="0" algn="l">
              <a:lnSpc>
                <a:spcPct val="115000"/>
              </a:lnSpc>
              <a:spcBef>
                <a:spcPts val="0"/>
              </a:spcBef>
              <a:spcAft>
                <a:spcPts val="0"/>
              </a:spcAft>
              <a:buNone/>
            </a:pPr>
            <a:r>
              <a:t/>
            </a:r>
            <a:endParaRPr sz="3600">
              <a:solidFill>
                <a:schemeClr val="dk1"/>
              </a:solidFill>
              <a:latin typeface="Open Sans"/>
              <a:ea typeface="Open Sans"/>
              <a:cs typeface="Open Sans"/>
              <a:sym typeface="Open Sans"/>
            </a:endParaRPr>
          </a:p>
          <a:p>
            <a:pPr indent="146304" lvl="0" marL="292608" marR="0" rtl="0" algn="l">
              <a:lnSpc>
                <a:spcPct val="115000"/>
              </a:lnSpc>
              <a:spcBef>
                <a:spcPts val="0"/>
              </a:spcBef>
              <a:spcAft>
                <a:spcPts val="0"/>
              </a:spcAft>
              <a:buClr>
                <a:schemeClr val="dk1"/>
              </a:buClr>
              <a:buSzPts val="3600"/>
              <a:buFont typeface="Open Sans"/>
              <a:buAutoNum type="arabicPeriod" startAt="4"/>
            </a:pPr>
            <a:r>
              <a:rPr lang="en" sz="3600">
                <a:solidFill>
                  <a:schemeClr val="dk1"/>
                </a:solidFill>
                <a:latin typeface="Open Sans"/>
                <a:ea typeface="Open Sans"/>
                <a:cs typeface="Open Sans"/>
                <a:sym typeface="Open Sans"/>
              </a:rPr>
              <a:t>FLIP IT</a:t>
            </a:r>
            <a:r>
              <a:rPr lang="en" sz="3600">
                <a:solidFill>
                  <a:schemeClr val="dk1"/>
                </a:solidFill>
                <a:latin typeface="Open Sans"/>
                <a:ea typeface="Open Sans"/>
                <a:cs typeface="Open Sans"/>
                <a:sym typeface="Open Sans"/>
              </a:rPr>
              <a:t> </a:t>
            </a:r>
            <a:endParaRPr sz="3600"/>
          </a:p>
          <a:p>
            <a:pPr indent="-372110" lvl="0" marL="1123935" marR="0" rtl="0" algn="l">
              <a:lnSpc>
                <a:spcPct val="90000"/>
              </a:lnSpc>
              <a:spcBef>
                <a:spcPts val="2533"/>
              </a:spcBef>
              <a:spcAft>
                <a:spcPts val="400"/>
              </a:spcAft>
              <a:buClr>
                <a:schemeClr val="dk1"/>
              </a:buClr>
              <a:buSzPts val="2240"/>
              <a:buFont typeface="Calibri"/>
              <a:buNone/>
            </a:pPr>
            <a:r>
              <a:t/>
            </a:r>
            <a:endParaRPr sz="2800">
              <a:solidFill>
                <a:schemeClr val="dk1"/>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31" name="Shape 131"/>
        <p:cNvGrpSpPr/>
        <p:nvPr/>
      </p:nvGrpSpPr>
      <p:grpSpPr>
        <a:xfrm>
          <a:off x="0" y="0"/>
          <a:ext cx="0" cy="0"/>
          <a:chOff x="0" y="0"/>
          <a:chExt cx="0" cy="0"/>
        </a:xfrm>
      </p:grpSpPr>
      <p:sp>
        <p:nvSpPr>
          <p:cNvPr id="132" name="Google Shape;132;p18"/>
          <p:cNvSpPr txBox="1"/>
          <p:nvPr>
            <p:ph type="ctrTitle"/>
          </p:nvPr>
        </p:nvSpPr>
        <p:spPr>
          <a:xfrm>
            <a:off x="434475" y="2502200"/>
            <a:ext cx="11360700" cy="1035300"/>
          </a:xfrm>
          <a:prstGeom prst="rect">
            <a:avLst/>
          </a:prstGeom>
          <a:noFill/>
          <a:ln>
            <a:noFill/>
          </a:ln>
        </p:spPr>
        <p:txBody>
          <a:bodyPr anchorCtr="0" anchor="ctr" bIns="121900" lIns="121900" spcFirstLastPara="1" rIns="121900" wrap="square" tIns="121900">
            <a:noAutofit/>
          </a:bodyPr>
          <a:lstStyle/>
          <a:p>
            <a:pPr indent="0" lvl="0" marL="0" marR="0" rtl="0" algn="ctr">
              <a:lnSpc>
                <a:spcPct val="90000"/>
              </a:lnSpc>
              <a:spcBef>
                <a:spcPts val="0"/>
              </a:spcBef>
              <a:spcAft>
                <a:spcPts val="0"/>
              </a:spcAft>
              <a:buClr>
                <a:schemeClr val="lt1"/>
              </a:buClr>
              <a:buSzPts val="7200"/>
              <a:buFont typeface="Arial"/>
              <a:buNone/>
            </a:pPr>
            <a:r>
              <a:rPr b="1" i="0" lang="en" sz="7200" u="none" cap="none" strike="noStrike">
                <a:solidFill>
                  <a:schemeClr val="lt1"/>
                </a:solidFill>
                <a:latin typeface="Arial"/>
                <a:ea typeface="Arial"/>
                <a:cs typeface="Arial"/>
                <a:sym typeface="Arial"/>
              </a:rPr>
              <a:t>STEP 1:</a:t>
            </a:r>
            <a:endParaRPr/>
          </a:p>
        </p:txBody>
      </p:sp>
      <p:sp>
        <p:nvSpPr>
          <p:cNvPr id="133" name="Google Shape;133;p18"/>
          <p:cNvSpPr/>
          <p:nvPr/>
        </p:nvSpPr>
        <p:spPr>
          <a:xfrm>
            <a:off x="2327601" y="3353400"/>
            <a:ext cx="7236900" cy="12003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 sz="7200" u="none" cap="none" strike="noStrike">
                <a:solidFill>
                  <a:srgbClr val="FFC000"/>
                </a:solidFill>
                <a:latin typeface="Open Sans ExtraBold"/>
                <a:ea typeface="Open Sans ExtraBold"/>
                <a:cs typeface="Open Sans ExtraBold"/>
                <a:sym typeface="Open Sans ExtraBold"/>
              </a:rPr>
              <a:t>FOUNDATION</a:t>
            </a:r>
            <a:endParaRPr sz="72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7" name="Shape 137"/>
        <p:cNvGrpSpPr/>
        <p:nvPr/>
      </p:nvGrpSpPr>
      <p:grpSpPr>
        <a:xfrm>
          <a:off x="0" y="0"/>
          <a:ext cx="0" cy="0"/>
          <a:chOff x="0" y="0"/>
          <a:chExt cx="0" cy="0"/>
        </a:xfrm>
      </p:grpSpPr>
      <p:sp>
        <p:nvSpPr>
          <p:cNvPr id="138" name="Google Shape;138;p19"/>
          <p:cNvSpPr/>
          <p:nvPr/>
        </p:nvSpPr>
        <p:spPr>
          <a:xfrm>
            <a:off x="152400" y="0"/>
            <a:ext cx="12192000" cy="1986900"/>
          </a:xfrm>
          <a:prstGeom prst="rect">
            <a:avLst/>
          </a:prstGeom>
          <a:solidFill>
            <a:srgbClr val="0C0C0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Arial"/>
              <a:ea typeface="Arial"/>
              <a:cs typeface="Arial"/>
              <a:sym typeface="Arial"/>
            </a:endParaRPr>
          </a:p>
        </p:txBody>
      </p:sp>
      <p:sp>
        <p:nvSpPr>
          <p:cNvPr id="139" name="Google Shape;139;p19"/>
          <p:cNvSpPr/>
          <p:nvPr/>
        </p:nvSpPr>
        <p:spPr>
          <a:xfrm>
            <a:off x="12066308" y="0"/>
            <a:ext cx="125700" cy="1986900"/>
          </a:xfrm>
          <a:prstGeom prst="rect">
            <a:avLst/>
          </a:prstGeom>
          <a:solidFill>
            <a:srgbClr val="FFC000"/>
          </a:solidFill>
          <a:ln>
            <a:noFill/>
          </a:ln>
          <a:effectLst>
            <a:outerShdw blurRad="50800" rotWithShape="0" algn="ctr" dir="5400000" dist="50800">
              <a:schemeClr val="lt1"/>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0" name="Google Shape;140;p19"/>
          <p:cNvSpPr txBox="1"/>
          <p:nvPr>
            <p:ph idx="1" type="body"/>
          </p:nvPr>
        </p:nvSpPr>
        <p:spPr>
          <a:xfrm>
            <a:off x="705600" y="2145300"/>
            <a:ext cx="11190000" cy="4276800"/>
          </a:xfrm>
          <a:prstGeom prst="rect">
            <a:avLst/>
          </a:prstGeom>
          <a:noFill/>
          <a:ln>
            <a:noFill/>
          </a:ln>
        </p:spPr>
        <p:txBody>
          <a:bodyPr anchorCtr="0" anchor="t" bIns="121900" lIns="121900" spcFirstLastPara="1" rIns="121900" wrap="square" tIns="121900">
            <a:noAutofit/>
          </a:bodyPr>
          <a:lstStyle/>
          <a:p>
            <a:pPr indent="0" lvl="0" marL="609584" marR="0" rtl="0" algn="l">
              <a:lnSpc>
                <a:spcPct val="100000"/>
              </a:lnSpc>
              <a:spcBef>
                <a:spcPts val="1333"/>
              </a:spcBef>
              <a:spcAft>
                <a:spcPts val="0"/>
              </a:spcAft>
              <a:buNone/>
            </a:pPr>
            <a:r>
              <a:t/>
            </a:r>
            <a:endParaRPr sz="2600">
              <a:latin typeface="Open Sans"/>
              <a:ea typeface="Open Sans"/>
              <a:cs typeface="Open Sans"/>
              <a:sym typeface="Open Sans"/>
            </a:endParaRPr>
          </a:p>
          <a:p>
            <a:pPr indent="-507988" lvl="0" marL="609584" marR="0" rtl="0" algn="l">
              <a:lnSpc>
                <a:spcPct val="100000"/>
              </a:lnSpc>
              <a:spcBef>
                <a:spcPts val="1333"/>
              </a:spcBef>
              <a:spcAft>
                <a:spcPts val="0"/>
              </a:spcAft>
              <a:buClr>
                <a:schemeClr val="dk1"/>
              </a:buClr>
              <a:buSzPts val="2600"/>
              <a:buFont typeface="Noto Sans Symbols"/>
              <a:buChar char="▪"/>
            </a:pPr>
            <a:r>
              <a:rPr lang="en" sz="2600">
                <a:latin typeface="Open Sans"/>
                <a:ea typeface="Open Sans"/>
                <a:cs typeface="Open Sans"/>
                <a:sym typeface="Open Sans"/>
              </a:rPr>
              <a:t>Apartment Buildings / Multi-Family</a:t>
            </a:r>
            <a:r>
              <a:rPr b="0" i="0" lang="en" sz="2600" u="none" cap="none" strike="noStrike">
                <a:solidFill>
                  <a:schemeClr val="dk1"/>
                </a:solidFill>
                <a:latin typeface="Open Sans"/>
                <a:ea typeface="Open Sans"/>
                <a:cs typeface="Open Sans"/>
                <a:sym typeface="Open Sans"/>
              </a:rPr>
              <a:t>	 / </a:t>
            </a:r>
            <a:r>
              <a:rPr lang="en" sz="2600">
                <a:latin typeface="Open Sans"/>
                <a:ea typeface="Open Sans"/>
                <a:cs typeface="Open Sans"/>
                <a:sym typeface="Open Sans"/>
              </a:rPr>
              <a:t>Mobile Home Parks</a:t>
            </a:r>
            <a:endParaRPr b="0" i="0" sz="2600" u="none" cap="none" strike="noStrike">
              <a:solidFill>
                <a:schemeClr val="dk1"/>
              </a:solidFill>
              <a:latin typeface="Open Sans"/>
              <a:ea typeface="Open Sans"/>
              <a:cs typeface="Open Sans"/>
              <a:sym typeface="Open Sans"/>
            </a:endParaRPr>
          </a:p>
          <a:p>
            <a:pPr indent="-507988" lvl="0" marL="609584" marR="0" rtl="0" algn="l">
              <a:lnSpc>
                <a:spcPct val="100000"/>
              </a:lnSpc>
              <a:spcBef>
                <a:spcPts val="2133"/>
              </a:spcBef>
              <a:spcAft>
                <a:spcPts val="0"/>
              </a:spcAft>
              <a:buClr>
                <a:schemeClr val="dk1"/>
              </a:buClr>
              <a:buSzPts val="2600"/>
              <a:buFont typeface="Noto Sans Symbols"/>
              <a:buChar char="▪"/>
            </a:pPr>
            <a:r>
              <a:rPr lang="en" sz="2600">
                <a:latin typeface="Open Sans"/>
                <a:ea typeface="Open Sans"/>
                <a:cs typeface="Open Sans"/>
                <a:sym typeface="Open Sans"/>
              </a:rPr>
              <a:t>Office / Medical</a:t>
            </a:r>
            <a:endParaRPr sz="2600">
              <a:latin typeface="Open Sans"/>
              <a:ea typeface="Open Sans"/>
              <a:cs typeface="Open Sans"/>
              <a:sym typeface="Open Sans"/>
            </a:endParaRPr>
          </a:p>
          <a:p>
            <a:pPr indent="-507988" lvl="0" marL="609584" marR="0" rtl="0" algn="l">
              <a:lnSpc>
                <a:spcPct val="100000"/>
              </a:lnSpc>
              <a:spcBef>
                <a:spcPts val="2133"/>
              </a:spcBef>
              <a:spcAft>
                <a:spcPts val="0"/>
              </a:spcAft>
              <a:buClr>
                <a:schemeClr val="dk1"/>
              </a:buClr>
              <a:buSzPts val="2600"/>
              <a:buFont typeface="Noto Sans Symbols"/>
              <a:buChar char="▪"/>
            </a:pPr>
            <a:r>
              <a:rPr lang="en" sz="2600">
                <a:latin typeface="Open Sans"/>
                <a:ea typeface="Open Sans"/>
                <a:cs typeface="Open Sans"/>
                <a:sym typeface="Open Sans"/>
              </a:rPr>
              <a:t>Retail / Hospitality</a:t>
            </a:r>
            <a:endParaRPr sz="2600">
              <a:latin typeface="Open Sans"/>
              <a:ea typeface="Open Sans"/>
              <a:cs typeface="Open Sans"/>
              <a:sym typeface="Open Sans"/>
            </a:endParaRPr>
          </a:p>
          <a:p>
            <a:pPr indent="-507988" lvl="0" marL="609584" marR="0" rtl="0" algn="l">
              <a:lnSpc>
                <a:spcPct val="100000"/>
              </a:lnSpc>
              <a:spcBef>
                <a:spcPts val="2133"/>
              </a:spcBef>
              <a:spcAft>
                <a:spcPts val="0"/>
              </a:spcAft>
              <a:buClr>
                <a:schemeClr val="dk1"/>
              </a:buClr>
              <a:buSzPts val="2600"/>
              <a:buFont typeface="Noto Sans Symbols"/>
              <a:buChar char="▪"/>
            </a:pPr>
            <a:r>
              <a:rPr lang="en" sz="2600">
                <a:latin typeface="Open Sans"/>
                <a:ea typeface="Open Sans"/>
                <a:cs typeface="Open Sans"/>
                <a:sym typeface="Open Sans"/>
              </a:rPr>
              <a:t>Industrial</a:t>
            </a:r>
            <a:r>
              <a:rPr b="0" i="0" lang="en" sz="2600" u="none" cap="none" strike="noStrike">
                <a:solidFill>
                  <a:schemeClr val="dk1"/>
                </a:solidFill>
                <a:latin typeface="Open Sans"/>
                <a:ea typeface="Open Sans"/>
                <a:cs typeface="Open Sans"/>
                <a:sym typeface="Open Sans"/>
              </a:rPr>
              <a:t> / Warehouse / Self-Storage</a:t>
            </a:r>
            <a:endParaRPr b="0" i="0" sz="2600" u="none" cap="none" strike="noStrike">
              <a:solidFill>
                <a:schemeClr val="dk1"/>
              </a:solidFill>
              <a:latin typeface="Open Sans"/>
              <a:ea typeface="Open Sans"/>
              <a:cs typeface="Open Sans"/>
              <a:sym typeface="Open Sans"/>
            </a:endParaRPr>
          </a:p>
          <a:p>
            <a:pPr indent="-571500" lvl="0" marL="685800" marR="0" rtl="0" algn="ctr">
              <a:lnSpc>
                <a:spcPct val="100000"/>
              </a:lnSpc>
              <a:spcBef>
                <a:spcPts val="0"/>
              </a:spcBef>
              <a:spcAft>
                <a:spcPts val="2133"/>
              </a:spcAft>
              <a:buClr>
                <a:schemeClr val="dk1"/>
              </a:buClr>
              <a:buSzPts val="1800"/>
              <a:buFont typeface="Noto Sans Symbols"/>
              <a:buNone/>
            </a:pPr>
            <a:r>
              <a:t/>
            </a:r>
            <a:endParaRPr b="1" i="0" sz="2600" u="none" cap="none" strike="noStrike">
              <a:solidFill>
                <a:schemeClr val="dk1"/>
              </a:solidFill>
              <a:latin typeface="Open Sans"/>
              <a:ea typeface="Open Sans"/>
              <a:cs typeface="Open Sans"/>
              <a:sym typeface="Open Sans"/>
            </a:endParaRPr>
          </a:p>
        </p:txBody>
      </p:sp>
      <p:sp>
        <p:nvSpPr>
          <p:cNvPr id="141" name="Google Shape;141;p19"/>
          <p:cNvSpPr txBox="1"/>
          <p:nvPr/>
        </p:nvSpPr>
        <p:spPr>
          <a:xfrm>
            <a:off x="574798" y="343052"/>
            <a:ext cx="10759500" cy="1300800"/>
          </a:xfrm>
          <a:prstGeom prst="rect">
            <a:avLst/>
          </a:prstGeom>
          <a:no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rPr b="1" lang="en" sz="5400">
                <a:solidFill>
                  <a:srgbClr val="FFC000"/>
                </a:solidFill>
                <a:latin typeface="Open Sans"/>
                <a:ea typeface="Open Sans"/>
                <a:cs typeface="Open Sans"/>
                <a:sym typeface="Open Sans"/>
              </a:rPr>
              <a:t>TYPES</a:t>
            </a:r>
            <a:r>
              <a:rPr b="1" lang="en" sz="5400">
                <a:solidFill>
                  <a:srgbClr val="FFC000"/>
                </a:solidFill>
                <a:latin typeface="Open Sans"/>
                <a:ea typeface="Open Sans"/>
                <a:cs typeface="Open Sans"/>
                <a:sym typeface="Open Sans"/>
              </a:rPr>
              <a:t> </a:t>
            </a:r>
            <a:r>
              <a:rPr b="1" lang="en" sz="5400">
                <a:solidFill>
                  <a:schemeClr val="lt1"/>
                </a:solidFill>
                <a:latin typeface="Open Sans"/>
                <a:ea typeface="Open Sans"/>
                <a:cs typeface="Open Sans"/>
                <a:sym typeface="Open Sans"/>
              </a:rPr>
              <a:t>OF COMMERCIAL PROPERTY</a:t>
            </a:r>
            <a:endParaRPr b="1" sz="5400">
              <a:solidFill>
                <a:srgbClr val="FFFFFF"/>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sp>
        <p:nvSpPr>
          <p:cNvPr id="146" name="Google Shape;146;p20"/>
          <p:cNvSpPr/>
          <p:nvPr/>
        </p:nvSpPr>
        <p:spPr>
          <a:xfrm>
            <a:off x="6048275" y="0"/>
            <a:ext cx="6143700" cy="6858000"/>
          </a:xfrm>
          <a:prstGeom prst="rect">
            <a:avLst/>
          </a:prstGeom>
          <a:solidFill>
            <a:srgbClr val="26262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endParaRPr>
          </a:p>
        </p:txBody>
      </p:sp>
      <p:sp>
        <p:nvSpPr>
          <p:cNvPr id="147" name="Google Shape;147;p20"/>
          <p:cNvSpPr/>
          <p:nvPr/>
        </p:nvSpPr>
        <p:spPr>
          <a:xfrm>
            <a:off x="0" y="0"/>
            <a:ext cx="6041700" cy="6858000"/>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endParaRPr>
          </a:p>
        </p:txBody>
      </p:sp>
      <p:sp>
        <p:nvSpPr>
          <p:cNvPr id="148" name="Google Shape;148;p20"/>
          <p:cNvSpPr txBox="1"/>
          <p:nvPr>
            <p:ph type="title"/>
          </p:nvPr>
        </p:nvSpPr>
        <p:spPr>
          <a:xfrm>
            <a:off x="350567" y="784866"/>
            <a:ext cx="5190900" cy="763500"/>
          </a:xfrm>
          <a:prstGeom prst="rect">
            <a:avLst/>
          </a:prstGeom>
          <a:noFill/>
          <a:ln>
            <a:noFill/>
          </a:ln>
        </p:spPr>
        <p:txBody>
          <a:bodyPr anchorCtr="0" anchor="t" bIns="121900" lIns="121900" spcFirstLastPara="1" rIns="121900" wrap="square" tIns="121900">
            <a:noAutofit/>
          </a:bodyPr>
          <a:lstStyle/>
          <a:p>
            <a:pPr indent="0" lvl="0" marL="0" marR="0" rtl="0" algn="ctr">
              <a:lnSpc>
                <a:spcPct val="90000"/>
              </a:lnSpc>
              <a:spcBef>
                <a:spcPts val="0"/>
              </a:spcBef>
              <a:spcAft>
                <a:spcPts val="0"/>
              </a:spcAft>
              <a:buClr>
                <a:schemeClr val="dk1"/>
              </a:buClr>
              <a:buSzPts val="2800"/>
              <a:buFont typeface="Arial"/>
              <a:buNone/>
            </a:pPr>
            <a:r>
              <a:rPr b="1" i="0" lang="en" sz="4800" u="none" cap="none" strike="noStrike">
                <a:solidFill>
                  <a:schemeClr val="dk1"/>
                </a:solidFill>
                <a:latin typeface="Arial"/>
                <a:ea typeface="Arial"/>
                <a:cs typeface="Arial"/>
                <a:sym typeface="Arial"/>
              </a:rPr>
              <a:t>SINGLE-FAMILY PROPERTY</a:t>
            </a:r>
            <a:endParaRPr b="1" i="0" sz="4800" u="none" cap="none" strike="noStrike">
              <a:solidFill>
                <a:schemeClr val="dk1"/>
              </a:solidFill>
              <a:latin typeface="Arial"/>
              <a:ea typeface="Arial"/>
              <a:cs typeface="Arial"/>
              <a:sym typeface="Arial"/>
            </a:endParaRPr>
          </a:p>
        </p:txBody>
      </p:sp>
      <p:sp>
        <p:nvSpPr>
          <p:cNvPr id="149" name="Google Shape;149;p20"/>
          <p:cNvSpPr txBox="1"/>
          <p:nvPr>
            <p:ph idx="1" type="body"/>
          </p:nvPr>
        </p:nvSpPr>
        <p:spPr>
          <a:xfrm>
            <a:off x="428975" y="2824325"/>
            <a:ext cx="5034000" cy="5160000"/>
          </a:xfrm>
          <a:prstGeom prst="rect">
            <a:avLst/>
          </a:prstGeom>
          <a:noFill/>
          <a:ln>
            <a:noFill/>
          </a:ln>
        </p:spPr>
        <p:txBody>
          <a:bodyPr anchorCtr="0" anchor="t" bIns="121900" lIns="121900" spcFirstLastPara="1" rIns="121900" wrap="square" tIns="121900">
            <a:noAutofit/>
          </a:bodyPr>
          <a:lstStyle/>
          <a:p>
            <a:pPr indent="-548204" lvl="0" marL="609585" marR="0" rtl="0" algn="l">
              <a:lnSpc>
                <a:spcPct val="115000"/>
              </a:lnSpc>
              <a:spcBef>
                <a:spcPts val="600"/>
              </a:spcBef>
              <a:spcAft>
                <a:spcPts val="0"/>
              </a:spcAft>
              <a:buClr>
                <a:schemeClr val="dk1"/>
              </a:buClr>
              <a:buSzPts val="3000"/>
              <a:buFont typeface="Open Sans"/>
              <a:buChar char="▪"/>
            </a:pPr>
            <a:r>
              <a:rPr i="0" lang="en" sz="3000" u="none" cap="none" strike="noStrike">
                <a:solidFill>
                  <a:schemeClr val="dk1"/>
                </a:solidFill>
                <a:latin typeface="Open Sans"/>
                <a:ea typeface="Open Sans"/>
                <a:cs typeface="Open Sans"/>
                <a:sym typeface="Open Sans"/>
              </a:rPr>
              <a:t>Single </a:t>
            </a:r>
            <a:r>
              <a:rPr lang="en" sz="3000">
                <a:latin typeface="Open Sans"/>
                <a:ea typeface="Open Sans"/>
                <a:cs typeface="Open Sans"/>
                <a:sym typeface="Open Sans"/>
              </a:rPr>
              <a:t>T</a:t>
            </a:r>
            <a:r>
              <a:rPr i="0" lang="en" sz="3000" u="none" cap="none" strike="noStrike">
                <a:solidFill>
                  <a:schemeClr val="dk1"/>
                </a:solidFill>
                <a:latin typeface="Open Sans"/>
                <a:ea typeface="Open Sans"/>
                <a:cs typeface="Open Sans"/>
                <a:sym typeface="Open Sans"/>
              </a:rPr>
              <a:t>enant</a:t>
            </a:r>
            <a:endParaRPr i="0" sz="3000" u="none" cap="none" strike="noStrike">
              <a:solidFill>
                <a:schemeClr val="dk1"/>
              </a:solidFill>
              <a:latin typeface="Open Sans"/>
              <a:ea typeface="Open Sans"/>
              <a:cs typeface="Open Sans"/>
              <a:sym typeface="Open Sans"/>
            </a:endParaRPr>
          </a:p>
          <a:p>
            <a:pPr indent="-548204" lvl="0" marL="609585" marR="0" rtl="0" algn="l">
              <a:lnSpc>
                <a:spcPct val="115000"/>
              </a:lnSpc>
              <a:spcBef>
                <a:spcPts val="600"/>
              </a:spcBef>
              <a:spcAft>
                <a:spcPts val="0"/>
              </a:spcAft>
              <a:buClr>
                <a:schemeClr val="dk1"/>
              </a:buClr>
              <a:buSzPts val="3000"/>
              <a:buFont typeface="Open Sans"/>
              <a:buChar char="▪"/>
            </a:pPr>
            <a:r>
              <a:rPr i="0" lang="en" sz="3000" u="none" cap="none" strike="noStrike">
                <a:solidFill>
                  <a:schemeClr val="dk1"/>
                </a:solidFill>
                <a:latin typeface="Open Sans"/>
                <a:ea typeface="Open Sans"/>
                <a:cs typeface="Open Sans"/>
                <a:sym typeface="Open Sans"/>
              </a:rPr>
              <a:t>Single </a:t>
            </a:r>
            <a:r>
              <a:rPr lang="en" sz="3000">
                <a:latin typeface="Open Sans"/>
                <a:ea typeface="Open Sans"/>
                <a:cs typeface="Open Sans"/>
                <a:sym typeface="Open Sans"/>
              </a:rPr>
              <a:t>R</a:t>
            </a:r>
            <a:r>
              <a:rPr i="0" lang="en" sz="3000" u="none" cap="none" strike="noStrike">
                <a:solidFill>
                  <a:schemeClr val="dk1"/>
                </a:solidFill>
                <a:latin typeface="Open Sans"/>
                <a:ea typeface="Open Sans"/>
                <a:cs typeface="Open Sans"/>
                <a:sym typeface="Open Sans"/>
              </a:rPr>
              <a:t>ental </a:t>
            </a:r>
            <a:r>
              <a:rPr lang="en" sz="3000">
                <a:latin typeface="Open Sans"/>
                <a:ea typeface="Open Sans"/>
                <a:cs typeface="Open Sans"/>
                <a:sym typeface="Open Sans"/>
              </a:rPr>
              <a:t>I</a:t>
            </a:r>
            <a:r>
              <a:rPr i="0" lang="en" sz="3000" u="none" cap="none" strike="noStrike">
                <a:solidFill>
                  <a:schemeClr val="dk1"/>
                </a:solidFill>
                <a:latin typeface="Open Sans"/>
                <a:ea typeface="Open Sans"/>
                <a:cs typeface="Open Sans"/>
                <a:sym typeface="Open Sans"/>
              </a:rPr>
              <a:t>ncome </a:t>
            </a:r>
            <a:endParaRPr i="0" sz="3000" u="none" cap="none" strike="noStrike">
              <a:solidFill>
                <a:schemeClr val="dk1"/>
              </a:solidFill>
              <a:latin typeface="Open Sans"/>
              <a:ea typeface="Open Sans"/>
              <a:cs typeface="Open Sans"/>
              <a:sym typeface="Open Sans"/>
            </a:endParaRPr>
          </a:p>
          <a:p>
            <a:pPr indent="-548204" lvl="0" marL="609585" marR="0" rtl="0" algn="l">
              <a:lnSpc>
                <a:spcPct val="115000"/>
              </a:lnSpc>
              <a:spcBef>
                <a:spcPts val="600"/>
              </a:spcBef>
              <a:spcAft>
                <a:spcPts val="0"/>
              </a:spcAft>
              <a:buClr>
                <a:schemeClr val="dk1"/>
              </a:buClr>
              <a:buSzPts val="3000"/>
              <a:buFont typeface="Open Sans"/>
              <a:buChar char="▪"/>
            </a:pPr>
            <a:r>
              <a:rPr i="0" lang="en" sz="3000" u="none" cap="none" strike="noStrike">
                <a:solidFill>
                  <a:schemeClr val="dk1"/>
                </a:solidFill>
                <a:latin typeface="Open Sans"/>
                <a:ea typeface="Open Sans"/>
                <a:cs typeface="Open Sans"/>
                <a:sym typeface="Open Sans"/>
              </a:rPr>
              <a:t>Simple P&amp;L </a:t>
            </a:r>
            <a:r>
              <a:rPr lang="en" sz="3000">
                <a:latin typeface="Open Sans"/>
                <a:ea typeface="Open Sans"/>
                <a:cs typeface="Open Sans"/>
                <a:sym typeface="Open Sans"/>
              </a:rPr>
              <a:t>I</a:t>
            </a:r>
            <a:r>
              <a:rPr i="0" lang="en" sz="3000" u="none" cap="none" strike="noStrike">
                <a:solidFill>
                  <a:schemeClr val="dk1"/>
                </a:solidFill>
                <a:latin typeface="Open Sans"/>
                <a:ea typeface="Open Sans"/>
                <a:cs typeface="Open Sans"/>
                <a:sym typeface="Open Sans"/>
              </a:rPr>
              <a:t>ncome </a:t>
            </a:r>
            <a:r>
              <a:rPr lang="en" sz="3000">
                <a:latin typeface="Open Sans"/>
                <a:ea typeface="Open Sans"/>
                <a:cs typeface="Open Sans"/>
                <a:sym typeface="Open Sans"/>
              </a:rPr>
              <a:t>S</a:t>
            </a:r>
            <a:r>
              <a:rPr i="0" lang="en" sz="3000" u="none" cap="none" strike="noStrike">
                <a:solidFill>
                  <a:schemeClr val="dk1"/>
                </a:solidFill>
                <a:latin typeface="Open Sans"/>
                <a:ea typeface="Open Sans"/>
                <a:cs typeface="Open Sans"/>
                <a:sym typeface="Open Sans"/>
              </a:rPr>
              <a:t>tatement</a:t>
            </a:r>
            <a:endParaRPr i="0" sz="3000" u="none" cap="none" strike="noStrike">
              <a:solidFill>
                <a:schemeClr val="dk1"/>
              </a:solidFill>
              <a:latin typeface="Open Sans"/>
              <a:ea typeface="Open Sans"/>
              <a:cs typeface="Open Sans"/>
              <a:sym typeface="Open Sans"/>
            </a:endParaRPr>
          </a:p>
        </p:txBody>
      </p:sp>
      <p:sp>
        <p:nvSpPr>
          <p:cNvPr id="150" name="Google Shape;150;p20"/>
          <p:cNvSpPr txBox="1"/>
          <p:nvPr>
            <p:ph idx="1" type="body"/>
          </p:nvPr>
        </p:nvSpPr>
        <p:spPr>
          <a:xfrm>
            <a:off x="6150400" y="2885750"/>
            <a:ext cx="6041700" cy="5098500"/>
          </a:xfrm>
          <a:prstGeom prst="rect">
            <a:avLst/>
          </a:prstGeom>
          <a:noFill/>
          <a:ln>
            <a:noFill/>
          </a:ln>
        </p:spPr>
        <p:txBody>
          <a:bodyPr anchorCtr="0" anchor="t" bIns="121900" lIns="121900" spcFirstLastPara="1" rIns="121900" wrap="square" tIns="121900">
            <a:noAutofit/>
          </a:bodyPr>
          <a:lstStyle/>
          <a:p>
            <a:pPr indent="-548204" lvl="0" marL="609585" marR="0" rtl="0" algn="l">
              <a:lnSpc>
                <a:spcPct val="90000"/>
              </a:lnSpc>
              <a:spcBef>
                <a:spcPts val="0"/>
              </a:spcBef>
              <a:spcAft>
                <a:spcPts val="0"/>
              </a:spcAft>
              <a:buClr>
                <a:srgbClr val="FFC000"/>
              </a:buClr>
              <a:buSzPts val="3000"/>
              <a:buFont typeface="Open Sans"/>
              <a:buChar char="▪"/>
            </a:pPr>
            <a:r>
              <a:rPr i="0" lang="en" sz="3000" u="none" cap="none" strike="noStrike">
                <a:solidFill>
                  <a:srgbClr val="FFC000"/>
                </a:solidFill>
                <a:latin typeface="Open Sans"/>
                <a:ea typeface="Open Sans"/>
                <a:cs typeface="Open Sans"/>
                <a:sym typeface="Open Sans"/>
              </a:rPr>
              <a:t>Multiple </a:t>
            </a:r>
            <a:r>
              <a:rPr lang="en" sz="3000">
                <a:solidFill>
                  <a:srgbClr val="FFC000"/>
                </a:solidFill>
                <a:latin typeface="Open Sans"/>
                <a:ea typeface="Open Sans"/>
                <a:cs typeface="Open Sans"/>
                <a:sym typeface="Open Sans"/>
              </a:rPr>
              <a:t>T</a:t>
            </a:r>
            <a:r>
              <a:rPr i="0" lang="en" sz="3000" u="none" cap="none" strike="noStrike">
                <a:solidFill>
                  <a:srgbClr val="FFC000"/>
                </a:solidFill>
                <a:latin typeface="Open Sans"/>
                <a:ea typeface="Open Sans"/>
                <a:cs typeface="Open Sans"/>
                <a:sym typeface="Open Sans"/>
              </a:rPr>
              <a:t>enants</a:t>
            </a:r>
            <a:endParaRPr i="0" sz="3000" u="none" cap="none" strike="noStrike">
              <a:solidFill>
                <a:srgbClr val="FFC000"/>
              </a:solidFill>
              <a:latin typeface="Open Sans"/>
              <a:ea typeface="Open Sans"/>
              <a:cs typeface="Open Sans"/>
              <a:sym typeface="Open Sans"/>
            </a:endParaRPr>
          </a:p>
          <a:p>
            <a:pPr indent="-548204" lvl="0" marL="609585" marR="0" rtl="0" algn="l">
              <a:lnSpc>
                <a:spcPct val="90000"/>
              </a:lnSpc>
              <a:spcBef>
                <a:spcPts val="800"/>
              </a:spcBef>
              <a:spcAft>
                <a:spcPts val="0"/>
              </a:spcAft>
              <a:buClr>
                <a:srgbClr val="FFC000"/>
              </a:buClr>
              <a:buSzPts val="3000"/>
              <a:buFont typeface="Open Sans"/>
              <a:buChar char="▪"/>
            </a:pPr>
            <a:r>
              <a:rPr lang="en" sz="3000">
                <a:solidFill>
                  <a:srgbClr val="FFC000"/>
                </a:solidFill>
                <a:latin typeface="Open Sans"/>
                <a:ea typeface="Open Sans"/>
                <a:cs typeface="Open Sans"/>
                <a:sym typeface="Open Sans"/>
              </a:rPr>
              <a:t>Multiple</a:t>
            </a:r>
            <a:r>
              <a:rPr i="0" lang="en" sz="3000" u="none" cap="none" strike="noStrike">
                <a:solidFill>
                  <a:srgbClr val="FFC000"/>
                </a:solidFill>
                <a:latin typeface="Open Sans"/>
                <a:ea typeface="Open Sans"/>
                <a:cs typeface="Open Sans"/>
                <a:sym typeface="Open Sans"/>
              </a:rPr>
              <a:t> </a:t>
            </a:r>
            <a:r>
              <a:rPr lang="en" sz="3000">
                <a:solidFill>
                  <a:srgbClr val="FFC000"/>
                </a:solidFill>
                <a:latin typeface="Open Sans"/>
                <a:ea typeface="Open Sans"/>
                <a:cs typeface="Open Sans"/>
                <a:sym typeface="Open Sans"/>
              </a:rPr>
              <a:t>S</a:t>
            </a:r>
            <a:r>
              <a:rPr i="0" lang="en" sz="3000" u="none" cap="none" strike="noStrike">
                <a:solidFill>
                  <a:srgbClr val="FFC000"/>
                </a:solidFill>
                <a:latin typeface="Open Sans"/>
                <a:ea typeface="Open Sans"/>
                <a:cs typeface="Open Sans"/>
                <a:sym typeface="Open Sans"/>
              </a:rPr>
              <a:t>ources of </a:t>
            </a:r>
            <a:r>
              <a:rPr lang="en" sz="3000">
                <a:solidFill>
                  <a:srgbClr val="FFC000"/>
                </a:solidFill>
                <a:latin typeface="Open Sans"/>
                <a:ea typeface="Open Sans"/>
                <a:cs typeface="Open Sans"/>
                <a:sym typeface="Open Sans"/>
              </a:rPr>
              <a:t>I</a:t>
            </a:r>
            <a:r>
              <a:rPr i="0" lang="en" sz="3000" u="none" cap="none" strike="noStrike">
                <a:solidFill>
                  <a:srgbClr val="FFC000"/>
                </a:solidFill>
                <a:latin typeface="Open Sans"/>
                <a:ea typeface="Open Sans"/>
                <a:cs typeface="Open Sans"/>
                <a:sym typeface="Open Sans"/>
              </a:rPr>
              <a:t>ncome </a:t>
            </a:r>
            <a:endParaRPr i="0" sz="3000" u="none" cap="none" strike="noStrike">
              <a:solidFill>
                <a:srgbClr val="FFC000"/>
              </a:solidFill>
              <a:latin typeface="Open Sans"/>
              <a:ea typeface="Open Sans"/>
              <a:cs typeface="Open Sans"/>
              <a:sym typeface="Open Sans"/>
            </a:endParaRPr>
          </a:p>
          <a:p>
            <a:pPr indent="-476238" lvl="1" marL="1219170" marR="0" rtl="0" algn="l">
              <a:lnSpc>
                <a:spcPct val="100000"/>
              </a:lnSpc>
              <a:spcBef>
                <a:spcPts val="800"/>
              </a:spcBef>
              <a:spcAft>
                <a:spcPts val="0"/>
              </a:spcAft>
              <a:buClr>
                <a:srgbClr val="FFC000"/>
              </a:buClr>
              <a:buSzPts val="2200"/>
              <a:buFont typeface="Open Sans"/>
              <a:buChar char="▪"/>
            </a:pPr>
            <a:r>
              <a:rPr i="0" lang="en" sz="2200" u="none" cap="none" strike="noStrike">
                <a:solidFill>
                  <a:srgbClr val="FFC000"/>
                </a:solidFill>
                <a:latin typeface="Open Sans"/>
                <a:ea typeface="Open Sans"/>
                <a:cs typeface="Open Sans"/>
                <a:sym typeface="Open Sans"/>
              </a:rPr>
              <a:t>Rent, L</a:t>
            </a:r>
            <a:r>
              <a:rPr lang="en" sz="2200">
                <a:solidFill>
                  <a:srgbClr val="FFC000"/>
                </a:solidFill>
                <a:latin typeface="Open Sans"/>
                <a:ea typeface="Open Sans"/>
                <a:cs typeface="Open Sans"/>
                <a:sym typeface="Open Sans"/>
              </a:rPr>
              <a:t>aundry, Parking, Storage, Application Fees, Cell Towers</a:t>
            </a:r>
            <a:endParaRPr i="0" sz="2200" u="none" cap="none" strike="noStrike">
              <a:solidFill>
                <a:srgbClr val="FFC000"/>
              </a:solidFill>
              <a:latin typeface="Open Sans"/>
              <a:ea typeface="Open Sans"/>
              <a:cs typeface="Open Sans"/>
              <a:sym typeface="Open Sans"/>
            </a:endParaRPr>
          </a:p>
          <a:p>
            <a:pPr indent="-548204" lvl="0" marL="609584" marR="0" rtl="0" algn="l">
              <a:lnSpc>
                <a:spcPct val="100000"/>
              </a:lnSpc>
              <a:spcBef>
                <a:spcPts val="800"/>
              </a:spcBef>
              <a:spcAft>
                <a:spcPts val="0"/>
              </a:spcAft>
              <a:buClr>
                <a:srgbClr val="FFC000"/>
              </a:buClr>
              <a:buSzPts val="3000"/>
              <a:buFont typeface="Open Sans"/>
              <a:buChar char="▪"/>
            </a:pPr>
            <a:r>
              <a:rPr lang="en" sz="3000">
                <a:solidFill>
                  <a:srgbClr val="FFC000"/>
                </a:solidFill>
                <a:latin typeface="Open Sans"/>
                <a:ea typeface="Open Sans"/>
                <a:cs typeface="Open Sans"/>
                <a:sym typeface="Open Sans"/>
              </a:rPr>
              <a:t>Multiple Expenses</a:t>
            </a:r>
            <a:endParaRPr sz="3000">
              <a:solidFill>
                <a:srgbClr val="FFC000"/>
              </a:solidFill>
              <a:latin typeface="Open Sans"/>
              <a:ea typeface="Open Sans"/>
              <a:cs typeface="Open Sans"/>
              <a:sym typeface="Open Sans"/>
            </a:endParaRPr>
          </a:p>
          <a:p>
            <a:pPr indent="-476238" lvl="1" marL="1219169" marR="0" rtl="0" algn="l">
              <a:lnSpc>
                <a:spcPct val="100000"/>
              </a:lnSpc>
              <a:spcBef>
                <a:spcPts val="800"/>
              </a:spcBef>
              <a:spcAft>
                <a:spcPts val="0"/>
              </a:spcAft>
              <a:buClr>
                <a:srgbClr val="FFC000"/>
              </a:buClr>
              <a:buSzPts val="2200"/>
              <a:buFont typeface="Open Sans"/>
              <a:buChar char="▪"/>
            </a:pPr>
            <a:r>
              <a:rPr lang="en" sz="2200">
                <a:solidFill>
                  <a:srgbClr val="FFC000"/>
                </a:solidFill>
                <a:latin typeface="Open Sans"/>
                <a:ea typeface="Open Sans"/>
                <a:cs typeface="Open Sans"/>
                <a:sym typeface="Open Sans"/>
              </a:rPr>
              <a:t>Maintenance, Utilities, Amenity Upkeep</a:t>
            </a:r>
            <a:endParaRPr sz="2200">
              <a:solidFill>
                <a:srgbClr val="FFC000"/>
              </a:solidFill>
              <a:latin typeface="Open Sans"/>
              <a:ea typeface="Open Sans"/>
              <a:cs typeface="Open Sans"/>
              <a:sym typeface="Open Sans"/>
            </a:endParaRPr>
          </a:p>
        </p:txBody>
      </p:sp>
      <p:sp>
        <p:nvSpPr>
          <p:cNvPr id="151" name="Google Shape;151;p20"/>
          <p:cNvSpPr txBox="1"/>
          <p:nvPr>
            <p:ph type="title"/>
          </p:nvPr>
        </p:nvSpPr>
        <p:spPr>
          <a:xfrm>
            <a:off x="6351425" y="784875"/>
            <a:ext cx="5498100" cy="1635600"/>
          </a:xfrm>
          <a:prstGeom prst="rect">
            <a:avLst/>
          </a:prstGeom>
          <a:noFill/>
          <a:ln>
            <a:noFill/>
          </a:ln>
        </p:spPr>
        <p:txBody>
          <a:bodyPr anchorCtr="0" anchor="t" bIns="121900" lIns="121900" spcFirstLastPara="1" rIns="121900" wrap="square" tIns="121900">
            <a:noAutofit/>
          </a:bodyPr>
          <a:lstStyle/>
          <a:p>
            <a:pPr indent="0" lvl="0" marL="0" marR="0" rtl="0" algn="ctr">
              <a:lnSpc>
                <a:spcPct val="90000"/>
              </a:lnSpc>
              <a:spcBef>
                <a:spcPts val="0"/>
              </a:spcBef>
              <a:spcAft>
                <a:spcPts val="0"/>
              </a:spcAft>
              <a:buClr>
                <a:srgbClr val="FFC000"/>
              </a:buClr>
              <a:buSzPts val="2800"/>
              <a:buFont typeface="Arial"/>
              <a:buNone/>
            </a:pPr>
            <a:r>
              <a:rPr b="1" i="0" lang="en" sz="4800" u="none" cap="none" strike="noStrike">
                <a:solidFill>
                  <a:srgbClr val="FFC000"/>
                </a:solidFill>
                <a:latin typeface="Arial"/>
                <a:ea typeface="Arial"/>
                <a:cs typeface="Arial"/>
                <a:sym typeface="Arial"/>
              </a:rPr>
              <a:t>COMMERCIAL PROPERTY</a:t>
            </a:r>
            <a:endParaRPr b="1" i="0" sz="4800" u="none" cap="none" strike="noStrike">
              <a:solidFill>
                <a:srgbClr val="FFC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5" name="Shape 155"/>
        <p:cNvGrpSpPr/>
        <p:nvPr/>
      </p:nvGrpSpPr>
      <p:grpSpPr>
        <a:xfrm>
          <a:off x="0" y="0"/>
          <a:ext cx="0" cy="0"/>
          <a:chOff x="0" y="0"/>
          <a:chExt cx="0" cy="0"/>
        </a:xfrm>
      </p:grpSpPr>
      <p:sp>
        <p:nvSpPr>
          <p:cNvPr id="156" name="Google Shape;156;p21"/>
          <p:cNvSpPr/>
          <p:nvPr/>
        </p:nvSpPr>
        <p:spPr>
          <a:xfrm>
            <a:off x="152400" y="0"/>
            <a:ext cx="12192000" cy="1986900"/>
          </a:xfrm>
          <a:prstGeom prst="rect">
            <a:avLst/>
          </a:prstGeom>
          <a:solidFill>
            <a:srgbClr val="0C0C0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Arial"/>
              <a:ea typeface="Arial"/>
              <a:cs typeface="Arial"/>
              <a:sym typeface="Arial"/>
            </a:endParaRPr>
          </a:p>
        </p:txBody>
      </p:sp>
      <p:sp>
        <p:nvSpPr>
          <p:cNvPr id="157" name="Google Shape;157;p21"/>
          <p:cNvSpPr/>
          <p:nvPr/>
        </p:nvSpPr>
        <p:spPr>
          <a:xfrm>
            <a:off x="12066308" y="0"/>
            <a:ext cx="125700" cy="1986900"/>
          </a:xfrm>
          <a:prstGeom prst="rect">
            <a:avLst/>
          </a:prstGeom>
          <a:solidFill>
            <a:srgbClr val="FFC000"/>
          </a:solidFill>
          <a:ln>
            <a:noFill/>
          </a:ln>
          <a:effectLst>
            <a:outerShdw blurRad="50800" rotWithShape="0" algn="ctr" dir="5400000" dist="50800">
              <a:schemeClr val="lt1"/>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8" name="Google Shape;158;p21"/>
          <p:cNvSpPr txBox="1"/>
          <p:nvPr>
            <p:ph idx="1" type="body"/>
          </p:nvPr>
        </p:nvSpPr>
        <p:spPr>
          <a:xfrm>
            <a:off x="705600" y="2145300"/>
            <a:ext cx="11190000" cy="4276800"/>
          </a:xfrm>
          <a:prstGeom prst="rect">
            <a:avLst/>
          </a:prstGeom>
          <a:noFill/>
          <a:ln>
            <a:noFill/>
          </a:ln>
        </p:spPr>
        <p:txBody>
          <a:bodyPr anchorCtr="0" anchor="t" bIns="121900" lIns="121900" spcFirstLastPara="1" rIns="121900" wrap="square" tIns="121900">
            <a:noAutofit/>
          </a:bodyPr>
          <a:lstStyle/>
          <a:p>
            <a:pPr indent="-507988" lvl="0" marL="609584" marR="0" rtl="0" algn="l">
              <a:lnSpc>
                <a:spcPct val="100000"/>
              </a:lnSpc>
              <a:spcBef>
                <a:spcPts val="1333"/>
              </a:spcBef>
              <a:spcAft>
                <a:spcPts val="0"/>
              </a:spcAft>
              <a:buClr>
                <a:schemeClr val="dk1"/>
              </a:buClr>
              <a:buSzPts val="2600"/>
              <a:buFont typeface="Noto Sans Symbols"/>
              <a:buChar char="▪"/>
            </a:pPr>
            <a:r>
              <a:rPr lang="en" sz="2600">
                <a:latin typeface="Open Sans"/>
                <a:ea typeface="Open Sans"/>
                <a:cs typeface="Open Sans"/>
                <a:sym typeface="Open Sans"/>
              </a:rPr>
              <a:t>Scalability</a:t>
            </a:r>
            <a:r>
              <a:rPr b="0" i="0" lang="en" sz="2600" u="none" cap="none" strike="noStrike">
                <a:solidFill>
                  <a:schemeClr val="dk1"/>
                </a:solidFill>
                <a:latin typeface="Open Sans"/>
                <a:ea typeface="Open Sans"/>
                <a:cs typeface="Open Sans"/>
                <a:sym typeface="Open Sans"/>
              </a:rPr>
              <a:t>									</a:t>
            </a:r>
            <a:endParaRPr b="0" i="0" sz="2600" u="none" cap="none" strike="noStrike">
              <a:solidFill>
                <a:schemeClr val="dk1"/>
              </a:solidFill>
              <a:latin typeface="Open Sans"/>
              <a:ea typeface="Open Sans"/>
              <a:cs typeface="Open Sans"/>
              <a:sym typeface="Open Sans"/>
            </a:endParaRPr>
          </a:p>
          <a:p>
            <a:pPr indent="-507988" lvl="0" marL="609584" marR="0" rtl="0" algn="l">
              <a:lnSpc>
                <a:spcPct val="100000"/>
              </a:lnSpc>
              <a:spcBef>
                <a:spcPts val="2133"/>
              </a:spcBef>
              <a:spcAft>
                <a:spcPts val="0"/>
              </a:spcAft>
              <a:buClr>
                <a:schemeClr val="dk1"/>
              </a:buClr>
              <a:buSzPts val="2600"/>
              <a:buFont typeface="Noto Sans Symbols"/>
              <a:buChar char="▪"/>
            </a:pPr>
            <a:r>
              <a:rPr lang="en" sz="2600">
                <a:latin typeface="Open Sans"/>
                <a:ea typeface="Open Sans"/>
                <a:cs typeface="Open Sans"/>
                <a:sym typeface="Open Sans"/>
              </a:rPr>
              <a:t>Bigger Deals = More Equity</a:t>
            </a:r>
            <a:endParaRPr sz="2600">
              <a:latin typeface="Open Sans"/>
              <a:ea typeface="Open Sans"/>
              <a:cs typeface="Open Sans"/>
              <a:sym typeface="Open Sans"/>
            </a:endParaRPr>
          </a:p>
          <a:p>
            <a:pPr indent="-507988" lvl="0" marL="609584" marR="0" rtl="0" algn="l">
              <a:lnSpc>
                <a:spcPct val="100000"/>
              </a:lnSpc>
              <a:spcBef>
                <a:spcPts val="2133"/>
              </a:spcBef>
              <a:spcAft>
                <a:spcPts val="0"/>
              </a:spcAft>
              <a:buClr>
                <a:schemeClr val="dk1"/>
              </a:buClr>
              <a:buSzPts val="2600"/>
              <a:buFont typeface="Noto Sans Symbols"/>
              <a:buChar char="▪"/>
            </a:pPr>
            <a:r>
              <a:rPr lang="en" sz="2600">
                <a:latin typeface="Open Sans"/>
                <a:ea typeface="Open Sans"/>
                <a:cs typeface="Open Sans"/>
                <a:sym typeface="Open Sans"/>
              </a:rPr>
              <a:t>Passive &amp; Residual Income</a:t>
            </a:r>
            <a:endParaRPr sz="2600">
              <a:latin typeface="Open Sans"/>
              <a:ea typeface="Open Sans"/>
              <a:cs typeface="Open Sans"/>
              <a:sym typeface="Open Sans"/>
            </a:endParaRPr>
          </a:p>
          <a:p>
            <a:pPr indent="-507988" lvl="0" marL="609584" marR="0" rtl="0" algn="l">
              <a:lnSpc>
                <a:spcPct val="100000"/>
              </a:lnSpc>
              <a:spcBef>
                <a:spcPts val="2133"/>
              </a:spcBef>
              <a:spcAft>
                <a:spcPts val="0"/>
              </a:spcAft>
              <a:buClr>
                <a:schemeClr val="dk1"/>
              </a:buClr>
              <a:buSzPts val="2600"/>
              <a:buFont typeface="Noto Sans Symbols"/>
              <a:buChar char="▪"/>
            </a:pPr>
            <a:r>
              <a:rPr lang="en" sz="2600">
                <a:latin typeface="Open Sans"/>
                <a:ea typeface="Open Sans"/>
                <a:cs typeface="Open Sans"/>
                <a:sym typeface="Open Sans"/>
              </a:rPr>
              <a:t>Tax Free Money From Loan Proceeds</a:t>
            </a:r>
            <a:endParaRPr sz="2600">
              <a:latin typeface="Open Sans"/>
              <a:ea typeface="Open Sans"/>
              <a:cs typeface="Open Sans"/>
              <a:sym typeface="Open Sans"/>
            </a:endParaRPr>
          </a:p>
          <a:p>
            <a:pPr indent="-507988" lvl="0" marL="609584" marR="0" rtl="0" algn="l">
              <a:lnSpc>
                <a:spcPct val="100000"/>
              </a:lnSpc>
              <a:spcBef>
                <a:spcPts val="2133"/>
              </a:spcBef>
              <a:spcAft>
                <a:spcPts val="0"/>
              </a:spcAft>
              <a:buClr>
                <a:schemeClr val="dk1"/>
              </a:buClr>
              <a:buSzPts val="2600"/>
              <a:buFont typeface="Noto Sans Symbols"/>
              <a:buChar char="▪"/>
            </a:pPr>
            <a:r>
              <a:rPr lang="en" sz="2600">
                <a:latin typeface="Open Sans"/>
                <a:ea typeface="Open Sans"/>
                <a:cs typeface="Open Sans"/>
                <a:sym typeface="Open Sans"/>
              </a:rPr>
              <a:t>Tax Advantages - Depreciation, Capital Gains, 1031 Exchange</a:t>
            </a:r>
            <a:endParaRPr sz="2600">
              <a:latin typeface="Open Sans"/>
              <a:ea typeface="Open Sans"/>
              <a:cs typeface="Open Sans"/>
              <a:sym typeface="Open Sans"/>
            </a:endParaRPr>
          </a:p>
          <a:p>
            <a:pPr indent="-507988" lvl="0" marL="609584" marR="0" rtl="0" algn="l">
              <a:lnSpc>
                <a:spcPct val="100000"/>
              </a:lnSpc>
              <a:spcBef>
                <a:spcPts val="2133"/>
              </a:spcBef>
              <a:spcAft>
                <a:spcPts val="0"/>
              </a:spcAft>
              <a:buClr>
                <a:schemeClr val="dk1"/>
              </a:buClr>
              <a:buSzPts val="2600"/>
              <a:buFont typeface="Noto Sans Symbols"/>
              <a:buChar char="▪"/>
            </a:pPr>
            <a:r>
              <a:rPr lang="en" sz="2600">
                <a:latin typeface="Open Sans"/>
                <a:ea typeface="Open Sans"/>
                <a:cs typeface="Open Sans"/>
                <a:sym typeface="Open Sans"/>
              </a:rPr>
              <a:t>Build Legacy Wealth</a:t>
            </a:r>
            <a:r>
              <a:rPr b="0" i="0" lang="en" sz="2600" u="none" cap="none" strike="noStrike">
                <a:solidFill>
                  <a:schemeClr val="dk1"/>
                </a:solidFill>
                <a:latin typeface="Open Sans"/>
                <a:ea typeface="Open Sans"/>
                <a:cs typeface="Open Sans"/>
                <a:sym typeface="Open Sans"/>
              </a:rPr>
              <a:t> </a:t>
            </a:r>
            <a:endParaRPr b="0" i="0" sz="2600" u="none" cap="none" strike="noStrike">
              <a:solidFill>
                <a:schemeClr val="dk1"/>
              </a:solidFill>
              <a:latin typeface="Open Sans"/>
              <a:ea typeface="Open Sans"/>
              <a:cs typeface="Open Sans"/>
              <a:sym typeface="Open Sans"/>
            </a:endParaRPr>
          </a:p>
          <a:p>
            <a:pPr indent="-571500" lvl="0" marL="685800" marR="0" rtl="0" algn="ctr">
              <a:lnSpc>
                <a:spcPct val="100000"/>
              </a:lnSpc>
              <a:spcBef>
                <a:spcPts val="0"/>
              </a:spcBef>
              <a:spcAft>
                <a:spcPts val="2133"/>
              </a:spcAft>
              <a:buClr>
                <a:schemeClr val="dk1"/>
              </a:buClr>
              <a:buSzPts val="1800"/>
              <a:buFont typeface="Noto Sans Symbols"/>
              <a:buNone/>
            </a:pPr>
            <a:r>
              <a:t/>
            </a:r>
            <a:endParaRPr b="1" i="0" sz="2600" u="none" cap="none" strike="noStrike">
              <a:solidFill>
                <a:schemeClr val="dk1"/>
              </a:solidFill>
              <a:latin typeface="Open Sans"/>
              <a:ea typeface="Open Sans"/>
              <a:cs typeface="Open Sans"/>
              <a:sym typeface="Open Sans"/>
            </a:endParaRPr>
          </a:p>
        </p:txBody>
      </p:sp>
      <p:sp>
        <p:nvSpPr>
          <p:cNvPr id="159" name="Google Shape;159;p21"/>
          <p:cNvSpPr txBox="1"/>
          <p:nvPr/>
        </p:nvSpPr>
        <p:spPr>
          <a:xfrm>
            <a:off x="574798" y="343052"/>
            <a:ext cx="10759500" cy="1300800"/>
          </a:xfrm>
          <a:prstGeom prst="rect">
            <a:avLst/>
          </a:prstGeom>
          <a:no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rPr b="1" lang="en" sz="5400">
                <a:solidFill>
                  <a:srgbClr val="FFC000"/>
                </a:solidFill>
                <a:latin typeface="Open Sans"/>
                <a:ea typeface="Open Sans"/>
                <a:cs typeface="Open Sans"/>
                <a:sym typeface="Open Sans"/>
              </a:rPr>
              <a:t>BENEFITS </a:t>
            </a:r>
            <a:r>
              <a:rPr b="1" lang="en" sz="5400">
                <a:solidFill>
                  <a:schemeClr val="lt1"/>
                </a:solidFill>
                <a:latin typeface="Open Sans"/>
                <a:ea typeface="Open Sans"/>
                <a:cs typeface="Open Sans"/>
                <a:sym typeface="Open Sans"/>
              </a:rPr>
              <a:t>OF COMMERCIAL INVESTING</a:t>
            </a:r>
            <a:endParaRPr b="1" sz="5400">
              <a:solidFill>
                <a:srgbClr val="FFFFFF"/>
              </a:solidFill>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63" name="Shape 163"/>
        <p:cNvGrpSpPr/>
        <p:nvPr/>
      </p:nvGrpSpPr>
      <p:grpSpPr>
        <a:xfrm>
          <a:off x="0" y="0"/>
          <a:ext cx="0" cy="0"/>
          <a:chOff x="0" y="0"/>
          <a:chExt cx="0" cy="0"/>
        </a:xfrm>
      </p:grpSpPr>
      <p:sp>
        <p:nvSpPr>
          <p:cNvPr id="164" name="Google Shape;164;p22"/>
          <p:cNvSpPr/>
          <p:nvPr/>
        </p:nvSpPr>
        <p:spPr>
          <a:xfrm>
            <a:off x="0" y="6232689"/>
            <a:ext cx="12192000" cy="309513"/>
          </a:xfrm>
          <a:prstGeom prst="rect">
            <a:avLst/>
          </a:prstGeom>
          <a:solidFill>
            <a:srgbClr val="FFD96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5" name="Google Shape;165;p22"/>
          <p:cNvSpPr txBox="1"/>
          <p:nvPr>
            <p:ph type="title"/>
          </p:nvPr>
        </p:nvSpPr>
        <p:spPr>
          <a:xfrm>
            <a:off x="415650" y="1902964"/>
            <a:ext cx="11360700" cy="763500"/>
          </a:xfrm>
          <a:prstGeom prst="rect">
            <a:avLst/>
          </a:prstGeom>
          <a:noFill/>
          <a:ln>
            <a:noFill/>
          </a:ln>
        </p:spPr>
        <p:txBody>
          <a:bodyPr anchorCtr="0" anchor="t" bIns="121900" lIns="121900" spcFirstLastPara="1" rIns="121900" wrap="square" tIns="121900">
            <a:noAutofit/>
          </a:bodyPr>
          <a:lstStyle/>
          <a:p>
            <a:pPr indent="0" lvl="0" marL="0" marR="0" rtl="0" algn="ctr">
              <a:lnSpc>
                <a:spcPct val="90000"/>
              </a:lnSpc>
              <a:spcBef>
                <a:spcPts val="0"/>
              </a:spcBef>
              <a:spcAft>
                <a:spcPts val="0"/>
              </a:spcAft>
              <a:buClr>
                <a:schemeClr val="lt1"/>
              </a:buClr>
              <a:buSzPts val="2800"/>
              <a:buFont typeface="Open Sans"/>
              <a:buNone/>
            </a:pPr>
            <a:r>
              <a:rPr b="0" i="0" lang="en" sz="3600" u="none" cap="none" strike="noStrike">
                <a:solidFill>
                  <a:schemeClr val="lt1"/>
                </a:solidFill>
                <a:latin typeface="Open Sans"/>
                <a:ea typeface="Open Sans"/>
                <a:cs typeface="Open Sans"/>
                <a:sym typeface="Open Sans"/>
              </a:rPr>
              <a:t>Residential vs. Commercial</a:t>
            </a:r>
            <a:endParaRPr b="0" i="0" sz="3600" u="none" cap="none" strike="noStrike">
              <a:solidFill>
                <a:schemeClr val="lt1"/>
              </a:solidFill>
              <a:latin typeface="Open Sans"/>
              <a:ea typeface="Open Sans"/>
              <a:cs typeface="Open Sans"/>
              <a:sym typeface="Open Sans"/>
            </a:endParaRPr>
          </a:p>
        </p:txBody>
      </p:sp>
      <p:sp>
        <p:nvSpPr>
          <p:cNvPr id="166" name="Google Shape;166;p22"/>
          <p:cNvSpPr txBox="1"/>
          <p:nvPr>
            <p:ph idx="1" type="body"/>
          </p:nvPr>
        </p:nvSpPr>
        <p:spPr>
          <a:xfrm>
            <a:off x="415600" y="2666477"/>
            <a:ext cx="11360800" cy="3604400"/>
          </a:xfrm>
          <a:prstGeom prst="rect">
            <a:avLst/>
          </a:prstGeom>
          <a:noFill/>
          <a:ln>
            <a:noFill/>
          </a:ln>
        </p:spPr>
        <p:txBody>
          <a:bodyPr anchorCtr="0" anchor="t" bIns="121900" lIns="121900" spcFirstLastPara="1" rIns="121900" wrap="square" tIns="121900">
            <a:noAutofit/>
          </a:bodyPr>
          <a:lstStyle/>
          <a:p>
            <a:pPr indent="0" lvl="0" marL="0" marR="0" rtl="0" algn="ctr">
              <a:lnSpc>
                <a:spcPct val="90000"/>
              </a:lnSpc>
              <a:spcBef>
                <a:spcPts val="0"/>
              </a:spcBef>
              <a:spcAft>
                <a:spcPts val="2133"/>
              </a:spcAft>
              <a:buClr>
                <a:srgbClr val="FFC000"/>
              </a:buClr>
              <a:buSzPts val="1800"/>
              <a:buFont typeface="Arial"/>
              <a:buNone/>
            </a:pPr>
            <a:r>
              <a:rPr b="1" i="0" lang="en" sz="8000" u="none" cap="none" strike="noStrike">
                <a:solidFill>
                  <a:srgbClr val="FFC000"/>
                </a:solidFill>
                <a:latin typeface="Arial"/>
                <a:ea typeface="Arial"/>
                <a:cs typeface="Arial"/>
                <a:sym typeface="Arial"/>
              </a:rPr>
              <a:t>BIGGER $$$</a:t>
            </a:r>
            <a:endParaRPr b="1" i="0" sz="8000" u="none" cap="none" strike="noStrike">
              <a:solidFill>
                <a:srgbClr val="FFC000"/>
              </a:solidFill>
              <a:latin typeface="Arial"/>
              <a:ea typeface="Arial"/>
              <a:cs typeface="Arial"/>
              <a:sym typeface="Arial"/>
            </a:endParaRPr>
          </a:p>
        </p:txBody>
      </p:sp>
      <p:pic>
        <p:nvPicPr>
          <p:cNvPr id="167" name="Google Shape;167;p22"/>
          <p:cNvPicPr preferRelativeResize="0"/>
          <p:nvPr/>
        </p:nvPicPr>
        <p:blipFill rotWithShape="1">
          <a:blip r:embed="rId4">
            <a:alphaModFix/>
          </a:blip>
          <a:srcRect b="0" l="0" r="0" t="0"/>
          <a:stretch/>
        </p:blipFill>
        <p:spPr>
          <a:xfrm>
            <a:off x="4989395" y="5688683"/>
            <a:ext cx="2213209" cy="1397523"/>
          </a:xfrm>
          <a:prstGeom prst="rect">
            <a:avLst/>
          </a:prstGeom>
          <a:noFill/>
          <a:ln>
            <a:noFill/>
          </a:ln>
          <a:effectLst>
            <a:outerShdw blurRad="50800" rotWithShape="0" algn="t" dir="5400000" dist="38100">
              <a:srgbClr val="000000">
                <a:alpha val="40000"/>
              </a:srgbClr>
            </a:outerShdw>
          </a:effectLst>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