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Open Sans SemiBold"/>
      <p:regular r:id="rId19"/>
      <p:bold r:id="rId20"/>
      <p:italic r:id="rId21"/>
      <p:boldItalic r:id="rId22"/>
    </p:embeddedFont>
    <p:embeddedFont>
      <p:font typeface="Open Sans ExtraBold"/>
      <p:bold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bold.fntdata"/><Relationship Id="rId22" Type="http://schemas.openxmlformats.org/officeDocument/2006/relationships/font" Target="fonts/OpenSansSemiBold-boldItalic.fntdata"/><Relationship Id="rId21" Type="http://schemas.openxmlformats.org/officeDocument/2006/relationships/font" Target="fonts/OpenSansSemiBold-italic.fntdata"/><Relationship Id="rId24" Type="http://schemas.openxmlformats.org/officeDocument/2006/relationships/font" Target="fonts/OpenSansExtraBold-boldItalic.fntdata"/><Relationship Id="rId23" Type="http://schemas.openxmlformats.org/officeDocument/2006/relationships/font" Target="fonts/OpenSansExtra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OpenSans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ec7b4677c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3ec7b4677c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marR="0" rtl="0" algn="l">
              <a:spcBef>
                <a:spcPts val="0"/>
              </a:spcBef>
              <a:spcAft>
                <a:spcPts val="0"/>
              </a:spcAft>
              <a:buClr>
                <a:schemeClr val="dk1"/>
              </a:buClr>
              <a:buSzPts val="1100"/>
              <a:buFont typeface="Calibri"/>
              <a:buChar char="-"/>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3ec7b4677c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ec7b4677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4d939157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44d939157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In the residential real estate investing space, getting in on profitable, high-value deals is simple -- it takes six simple steps that you can repeat over and over again. These are the foundation of real estate and real estate investing. To get in the market and make serious profits, you need.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FOUNDATION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FIND It</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FIGURE It</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FUND It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FIX &amp; FILL It (hold or refinance)</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rgbClr val="000000"/>
              </a:buClr>
              <a:buSzPts val="1200"/>
              <a:buFont typeface="Calibri"/>
              <a:buAutoNum type="arabicPeriod"/>
            </a:pPr>
            <a:r>
              <a:rPr b="0" i="0" lang="en" sz="1200" u="none" cap="none" strike="noStrike">
                <a:solidFill>
                  <a:schemeClr val="dk1"/>
                </a:solidFill>
                <a:latin typeface="Calibri"/>
                <a:ea typeface="Calibri"/>
                <a:cs typeface="Calibri"/>
                <a:sym typeface="Calibri"/>
              </a:rPr>
              <a:t>FLIP It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85787" y="4343386"/>
            <a:ext cx="5486400" cy="411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The only major difference between residential and commercial investing is that </a:t>
            </a:r>
            <a:r>
              <a:rPr b="0" i="0" lang="en" sz="1100" u="none" cap="none" strike="noStrike">
                <a:solidFill>
                  <a:schemeClr val="dk1"/>
                </a:solidFill>
                <a:latin typeface="Arial"/>
                <a:ea typeface="Arial"/>
                <a:cs typeface="Arial"/>
                <a:sym typeface="Arial"/>
              </a:rPr>
              <a:t>we’re just working with bigger numbers.</a:t>
            </a:r>
            <a:endParaRPr b="0" i="0" sz="1100" u="none" cap="none" strike="noStrike">
              <a:solidFill>
                <a:srgbClr val="000000"/>
              </a:solidFill>
              <a:latin typeface="Arial"/>
              <a:ea typeface="Arial"/>
              <a:cs typeface="Arial"/>
              <a:sym typeface="Arial"/>
            </a:endParaRPr>
          </a:p>
          <a:p>
            <a:pPr indent="-298450" lvl="0" marL="457200" marR="0" rtl="0" algn="l">
              <a:lnSpc>
                <a:spcPct val="100000"/>
              </a:lnSpc>
              <a:spcBef>
                <a:spcPts val="0"/>
              </a:spcBef>
              <a:spcAft>
                <a:spcPts val="0"/>
              </a:spcAft>
              <a:buClr>
                <a:srgbClr val="000000"/>
              </a:buClr>
              <a:buSzPts val="1100"/>
              <a:buFont typeface="Arial"/>
              <a:buChar char="●"/>
            </a:pPr>
            <a:r>
              <a:rPr b="0" i="0" lang="en" sz="1100" u="none" cap="none" strike="noStrike">
                <a:solidFill>
                  <a:srgbClr val="000000"/>
                </a:solidFill>
                <a:latin typeface="Arial"/>
                <a:ea typeface="Arial"/>
                <a:cs typeface="Arial"/>
                <a:sym typeface="Arial"/>
              </a:rPr>
              <a:t>So what we’re learning here we can apply to residential or commercial, at any time.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ec7b4677c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ec7b4677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30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52" name="Google Shape;5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55" name="Google Shape;55;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lstStyle>
            <a:lvl1pPr lvl="0" marR="0" rtl="0" algn="l">
              <a:lnSpc>
                <a:spcPct val="90000"/>
              </a:lnSpc>
              <a:spcBef>
                <a:spcPts val="0"/>
              </a:spcBef>
              <a:spcAft>
                <a:spcPts val="0"/>
              </a:spcAft>
              <a:buClr>
                <a:schemeClr val="dk1"/>
              </a:buClr>
              <a:buSzPts val="21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2100"/>
              <a:buFont typeface="Arial"/>
              <a:buNone/>
              <a:defRPr sz="1400"/>
            </a:lvl2pPr>
            <a:lvl3pPr lvl="2" rtl="0">
              <a:spcBef>
                <a:spcPts val="0"/>
              </a:spcBef>
              <a:spcAft>
                <a:spcPts val="0"/>
              </a:spcAft>
              <a:buSzPts val="2100"/>
              <a:buFont typeface="Arial"/>
              <a:buNone/>
              <a:defRPr sz="1400"/>
            </a:lvl3pPr>
            <a:lvl4pPr lvl="3" rtl="0">
              <a:spcBef>
                <a:spcPts val="0"/>
              </a:spcBef>
              <a:spcAft>
                <a:spcPts val="0"/>
              </a:spcAft>
              <a:buSzPts val="2100"/>
              <a:buFont typeface="Arial"/>
              <a:buNone/>
              <a:defRPr sz="1400"/>
            </a:lvl4pPr>
            <a:lvl5pPr lvl="4" rtl="0">
              <a:spcBef>
                <a:spcPts val="0"/>
              </a:spcBef>
              <a:spcAft>
                <a:spcPts val="0"/>
              </a:spcAft>
              <a:buSzPts val="2100"/>
              <a:buFont typeface="Arial"/>
              <a:buNone/>
              <a:defRPr sz="1400"/>
            </a:lvl5pPr>
            <a:lvl6pPr lvl="5" rtl="0">
              <a:spcBef>
                <a:spcPts val="0"/>
              </a:spcBef>
              <a:spcAft>
                <a:spcPts val="0"/>
              </a:spcAft>
              <a:buSzPts val="2100"/>
              <a:buFont typeface="Arial"/>
              <a:buNone/>
              <a:defRPr sz="1400"/>
            </a:lvl6pPr>
            <a:lvl7pPr lvl="6" rtl="0">
              <a:spcBef>
                <a:spcPts val="0"/>
              </a:spcBef>
              <a:spcAft>
                <a:spcPts val="0"/>
              </a:spcAft>
              <a:buSzPts val="2100"/>
              <a:buFont typeface="Arial"/>
              <a:buNone/>
              <a:defRPr sz="1400"/>
            </a:lvl7pPr>
            <a:lvl8pPr lvl="7" rtl="0">
              <a:spcBef>
                <a:spcPts val="0"/>
              </a:spcBef>
              <a:spcAft>
                <a:spcPts val="0"/>
              </a:spcAft>
              <a:buSzPts val="2100"/>
              <a:buFont typeface="Arial"/>
              <a:buNone/>
              <a:defRPr sz="1400"/>
            </a:lvl8pPr>
            <a:lvl9pPr lvl="8" rtl="0">
              <a:spcBef>
                <a:spcPts val="0"/>
              </a:spcBef>
              <a:spcAft>
                <a:spcPts val="0"/>
              </a:spcAft>
              <a:buSzPts val="2100"/>
              <a:buFont typeface="Arial"/>
              <a:buNone/>
              <a:defRPr sz="1400"/>
            </a:lvl9pPr>
          </a:lstStyle>
          <a:p/>
        </p:txBody>
      </p:sp>
      <p:sp>
        <p:nvSpPr>
          <p:cNvPr id="73" name="Google Shape;73;p16"/>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lstStyle>
            <a:lvl1pPr indent="-317500" lvl="0" marL="457200" marR="0" rtl="0" algn="l">
              <a:lnSpc>
                <a:spcPct val="90000"/>
              </a:lnSpc>
              <a:spcBef>
                <a:spcPts val="0"/>
              </a:spcBef>
              <a:spcAft>
                <a:spcPts val="0"/>
              </a:spcAft>
              <a:buClr>
                <a:schemeClr val="dk1"/>
              </a:buClr>
              <a:buSzPts val="1400"/>
              <a:buFont typeface="Arial"/>
              <a:buChar char="●"/>
              <a:defRPr b="0" i="0" sz="2100" u="none" cap="none" strike="noStrike">
                <a:solidFill>
                  <a:schemeClr val="dk1"/>
                </a:solidFill>
                <a:latin typeface="Calibri"/>
                <a:ea typeface="Calibri"/>
                <a:cs typeface="Calibri"/>
                <a:sym typeface="Calibri"/>
              </a:defRPr>
            </a:lvl1pPr>
            <a:lvl2pPr indent="-298450" lvl="1" marL="914400" marR="0" rtl="0" algn="l">
              <a:lnSpc>
                <a:spcPct val="90000"/>
              </a:lnSpc>
              <a:spcBef>
                <a:spcPts val="1600"/>
              </a:spcBef>
              <a:spcAft>
                <a:spcPts val="0"/>
              </a:spcAft>
              <a:buClr>
                <a:schemeClr val="dk1"/>
              </a:buClr>
              <a:buSzPts val="1100"/>
              <a:buFont typeface="Arial"/>
              <a:buChar char="○"/>
              <a:defRPr b="0" i="0" sz="1800" u="none" cap="none" strike="noStrike">
                <a:solidFill>
                  <a:schemeClr val="dk1"/>
                </a:solidFill>
                <a:latin typeface="Calibri"/>
                <a:ea typeface="Calibri"/>
                <a:cs typeface="Calibri"/>
                <a:sym typeface="Calibri"/>
              </a:defRPr>
            </a:lvl2pPr>
            <a:lvl3pPr indent="-298450" lvl="2" marL="1371600" marR="0" rtl="0" algn="l">
              <a:lnSpc>
                <a:spcPct val="90000"/>
              </a:lnSpc>
              <a:spcBef>
                <a:spcPts val="1600"/>
              </a:spcBef>
              <a:spcAft>
                <a:spcPts val="0"/>
              </a:spcAft>
              <a:buClr>
                <a:schemeClr val="dk1"/>
              </a:buClr>
              <a:buSzPts val="1100"/>
              <a:buFont typeface="Arial"/>
              <a:buChar char="■"/>
              <a:defRPr b="0" i="0" sz="1500" u="none" cap="none" strike="noStrike">
                <a:solidFill>
                  <a:schemeClr val="dk1"/>
                </a:solidFill>
                <a:latin typeface="Calibri"/>
                <a:ea typeface="Calibri"/>
                <a:cs typeface="Calibri"/>
                <a:sym typeface="Calibri"/>
              </a:defRPr>
            </a:lvl3pPr>
            <a:lvl4pPr indent="-298450" lvl="3" marL="18288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4pPr>
            <a:lvl5pPr indent="-298450" lvl="4" marL="22860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5pPr>
            <a:lvl6pPr indent="-298450" lvl="5" marL="27432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6pPr>
            <a:lvl7pPr indent="-298450" lvl="6" marL="32004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7pPr>
            <a:lvl8pPr indent="-298450" lvl="7" marL="3657600" marR="0" rtl="0" algn="l">
              <a:lnSpc>
                <a:spcPct val="90000"/>
              </a:lnSpc>
              <a:spcBef>
                <a:spcPts val="16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8pPr>
            <a:lvl9pPr indent="-298450" lvl="8" marL="4114800" marR="0" rtl="0" algn="l">
              <a:lnSpc>
                <a:spcPct val="90000"/>
              </a:lnSpc>
              <a:spcBef>
                <a:spcPts val="1600"/>
              </a:spcBef>
              <a:spcAft>
                <a:spcPts val="160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9pPr>
          </a:lstStyle>
          <a:p/>
        </p:txBody>
      </p:sp>
      <p:sp>
        <p:nvSpPr>
          <p:cNvPr id="74" name="Google Shape;74;p1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marR="0" rtl="0" algn="r">
              <a:buClr>
                <a:srgbClr val="888888"/>
              </a:buClr>
              <a:buSzPts val="900"/>
              <a:buFont typeface="Calibri"/>
              <a:buNone/>
              <a:defRPr sz="900">
                <a:solidFill>
                  <a:srgbClr val="888888"/>
                </a:solidFill>
                <a:latin typeface="Calibri"/>
                <a:ea typeface="Calibri"/>
                <a:cs typeface="Calibri"/>
                <a:sym typeface="Calibri"/>
              </a:defRPr>
            </a:lvl1pPr>
            <a:lvl2pPr indent="0" lvl="1" marL="0" marR="0" rtl="0" algn="r">
              <a:buClr>
                <a:srgbClr val="888888"/>
              </a:buClr>
              <a:buSzPts val="900"/>
              <a:buFont typeface="Calibri"/>
              <a:buNone/>
              <a:defRPr sz="900">
                <a:solidFill>
                  <a:srgbClr val="888888"/>
                </a:solidFill>
                <a:latin typeface="Calibri"/>
                <a:ea typeface="Calibri"/>
                <a:cs typeface="Calibri"/>
                <a:sym typeface="Calibri"/>
              </a:defRPr>
            </a:lvl2pPr>
            <a:lvl3pPr indent="0" lvl="2" marL="0" marR="0" rtl="0" algn="r">
              <a:buClr>
                <a:srgbClr val="888888"/>
              </a:buClr>
              <a:buSzPts val="900"/>
              <a:buFont typeface="Calibri"/>
              <a:buNone/>
              <a:defRPr sz="900">
                <a:solidFill>
                  <a:srgbClr val="888888"/>
                </a:solidFill>
                <a:latin typeface="Calibri"/>
                <a:ea typeface="Calibri"/>
                <a:cs typeface="Calibri"/>
                <a:sym typeface="Calibri"/>
              </a:defRPr>
            </a:lvl3pPr>
            <a:lvl4pPr indent="0" lvl="3" marL="0" marR="0" rtl="0" algn="r">
              <a:buClr>
                <a:srgbClr val="888888"/>
              </a:buClr>
              <a:buSzPts val="900"/>
              <a:buFont typeface="Calibri"/>
              <a:buNone/>
              <a:defRPr sz="900">
                <a:solidFill>
                  <a:srgbClr val="888888"/>
                </a:solidFill>
                <a:latin typeface="Calibri"/>
                <a:ea typeface="Calibri"/>
                <a:cs typeface="Calibri"/>
                <a:sym typeface="Calibri"/>
              </a:defRPr>
            </a:lvl4pPr>
            <a:lvl5pPr indent="0" lvl="4" marL="0" marR="0" rtl="0" algn="r">
              <a:buClr>
                <a:srgbClr val="888888"/>
              </a:buClr>
              <a:buSzPts val="900"/>
              <a:buFont typeface="Calibri"/>
              <a:buNone/>
              <a:defRPr sz="900">
                <a:solidFill>
                  <a:srgbClr val="888888"/>
                </a:solidFill>
                <a:latin typeface="Calibri"/>
                <a:ea typeface="Calibri"/>
                <a:cs typeface="Calibri"/>
                <a:sym typeface="Calibri"/>
              </a:defRPr>
            </a:lvl5pPr>
            <a:lvl6pPr indent="0" lvl="5" marL="0" marR="0" rtl="0" algn="r">
              <a:buClr>
                <a:srgbClr val="888888"/>
              </a:buClr>
              <a:buSzPts val="900"/>
              <a:buFont typeface="Calibri"/>
              <a:buNone/>
              <a:defRPr sz="900">
                <a:solidFill>
                  <a:srgbClr val="888888"/>
                </a:solidFill>
                <a:latin typeface="Calibri"/>
                <a:ea typeface="Calibri"/>
                <a:cs typeface="Calibri"/>
                <a:sym typeface="Calibri"/>
              </a:defRPr>
            </a:lvl6pPr>
            <a:lvl7pPr indent="0" lvl="6" marL="0" marR="0" rtl="0" algn="r">
              <a:buClr>
                <a:srgbClr val="888888"/>
              </a:buClr>
              <a:buSzPts val="900"/>
              <a:buFont typeface="Calibri"/>
              <a:buNone/>
              <a:defRPr sz="900">
                <a:solidFill>
                  <a:srgbClr val="888888"/>
                </a:solidFill>
                <a:latin typeface="Calibri"/>
                <a:ea typeface="Calibri"/>
                <a:cs typeface="Calibri"/>
                <a:sym typeface="Calibri"/>
              </a:defRPr>
            </a:lvl7pPr>
            <a:lvl8pPr indent="0" lvl="7" marL="0" marR="0" rtl="0" algn="r">
              <a:buClr>
                <a:srgbClr val="888888"/>
              </a:buClr>
              <a:buSzPts val="900"/>
              <a:buFont typeface="Calibri"/>
              <a:buNone/>
              <a:defRPr sz="900">
                <a:solidFill>
                  <a:srgbClr val="888888"/>
                </a:solidFill>
                <a:latin typeface="Calibri"/>
                <a:ea typeface="Calibri"/>
                <a:cs typeface="Calibri"/>
                <a:sym typeface="Calibri"/>
              </a:defRPr>
            </a:lvl8pPr>
            <a:lvl9pPr indent="0" lvl="8" marL="0" marR="0" rtl="0" algn="r">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5" name="Shape 75"/>
        <p:cNvGrpSpPr/>
        <p:nvPr/>
      </p:nvGrpSpPr>
      <p:grpSpPr>
        <a:xfrm>
          <a:off x="0" y="0"/>
          <a:ext cx="0" cy="0"/>
          <a:chOff x="0" y="0"/>
          <a:chExt cx="0" cy="0"/>
        </a:xfrm>
      </p:grpSpPr>
      <p:sp>
        <p:nvSpPr>
          <p:cNvPr id="76" name="Google Shape;76;p1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7" name="Google Shape;77;p1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78" name="Google Shape;78;p17"/>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9" name="Google Shape;79;p1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80" name="Google Shape;80;p17"/>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Google Shape;8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2" name="Google Shape;8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3" name="Google Shape;8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4" name="Shape 84"/>
        <p:cNvGrpSpPr/>
        <p:nvPr/>
      </p:nvGrpSpPr>
      <p:grpSpPr>
        <a:xfrm>
          <a:off x="0" y="0"/>
          <a:ext cx="0" cy="0"/>
          <a:chOff x="0" y="0"/>
          <a:chExt cx="0" cy="0"/>
        </a:xfrm>
      </p:grpSpPr>
      <p:sp>
        <p:nvSpPr>
          <p:cNvPr id="85" name="Google Shape;85;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6" name="Google Shape;86;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0" name="Shape 90"/>
        <p:cNvGrpSpPr/>
        <p:nvPr/>
      </p:nvGrpSpPr>
      <p:grpSpPr>
        <a:xfrm>
          <a:off x="0" y="0"/>
          <a:ext cx="0" cy="0"/>
          <a:chOff x="0" y="0"/>
          <a:chExt cx="0" cy="0"/>
        </a:xfrm>
      </p:grpSpPr>
      <p:sp>
        <p:nvSpPr>
          <p:cNvPr id="91" name="Google Shape;91;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2" name="Google Shape;92;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93" name="Google Shape;9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8" name="Google Shape;98;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9" name="Google Shape;99;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0" name="Google Shape;100;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3" name="Shape 103"/>
        <p:cNvGrpSpPr/>
        <p:nvPr/>
      </p:nvGrpSpPr>
      <p:grpSpPr>
        <a:xfrm>
          <a:off x="0" y="0"/>
          <a:ext cx="0" cy="0"/>
          <a:chOff x="0" y="0"/>
          <a:chExt cx="0" cy="0"/>
        </a:xfrm>
      </p:grpSpPr>
      <p:sp>
        <p:nvSpPr>
          <p:cNvPr id="104" name="Google Shape;104;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 name="Shape 13"/>
        <p:cNvGrpSpPr/>
        <p:nvPr/>
      </p:nvGrpSpPr>
      <p:grpSpPr>
        <a:xfrm>
          <a:off x="0" y="0"/>
          <a:ext cx="0" cy="0"/>
          <a:chOff x="0" y="0"/>
          <a:chExt cx="0" cy="0"/>
        </a:xfrm>
      </p:grpSpPr>
      <p:sp>
        <p:nvSpPr>
          <p:cNvPr id="14" name="Google Shape;14;p3"/>
          <p:cNvSpPr txBox="1"/>
          <p:nvPr>
            <p:ph type="title"/>
          </p:nvPr>
        </p:nvSpPr>
        <p:spPr>
          <a:xfrm>
            <a:off x="629841" y="273844"/>
            <a:ext cx="7886700" cy="994172"/>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 name="Google Shape;15;p3"/>
          <p:cNvSpPr txBox="1"/>
          <p:nvPr>
            <p:ph idx="1" type="body"/>
          </p:nvPr>
        </p:nvSpPr>
        <p:spPr>
          <a:xfrm>
            <a:off x="629842" y="1260872"/>
            <a:ext cx="3868340" cy="617934"/>
          </a:xfrm>
          <a:prstGeom prst="rect">
            <a:avLst/>
          </a:prstGeom>
          <a:noFill/>
          <a:ln>
            <a:noFill/>
          </a:ln>
        </p:spPr>
        <p:txBody>
          <a:bodyPr anchorCtr="0" anchor="b"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1"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1" i="0" sz="15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1" i="0" sz="135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1" i="0" sz="1200" u="none" cap="none" strike="noStrike">
                <a:solidFill>
                  <a:schemeClr val="dk2"/>
                </a:solidFill>
                <a:latin typeface="Arial"/>
                <a:ea typeface="Arial"/>
                <a:cs typeface="Arial"/>
                <a:sym typeface="Arial"/>
              </a:defRPr>
            </a:lvl9pPr>
          </a:lstStyle>
          <a:p/>
        </p:txBody>
      </p:sp>
      <p:sp>
        <p:nvSpPr>
          <p:cNvPr id="16" name="Google Shape;16;p3"/>
          <p:cNvSpPr txBox="1"/>
          <p:nvPr>
            <p:ph idx="2" type="body"/>
          </p:nvPr>
        </p:nvSpPr>
        <p:spPr>
          <a:xfrm>
            <a:off x="629842" y="1878806"/>
            <a:ext cx="3868340" cy="2763441"/>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7" name="Google Shape;17;p3"/>
          <p:cNvSpPr txBox="1"/>
          <p:nvPr>
            <p:ph idx="3" type="body"/>
          </p:nvPr>
        </p:nvSpPr>
        <p:spPr>
          <a:xfrm>
            <a:off x="4629150" y="1260872"/>
            <a:ext cx="3887391" cy="617934"/>
          </a:xfrm>
          <a:prstGeom prst="rect">
            <a:avLst/>
          </a:prstGeom>
          <a:noFill/>
          <a:ln>
            <a:noFill/>
          </a:ln>
        </p:spPr>
        <p:txBody>
          <a:bodyPr anchorCtr="0" anchor="b"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1"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1" i="0" sz="15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1" i="0" sz="135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1"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1" i="0" sz="1200" u="none" cap="none" strike="noStrike">
                <a:solidFill>
                  <a:schemeClr val="dk2"/>
                </a:solidFill>
                <a:latin typeface="Arial"/>
                <a:ea typeface="Arial"/>
                <a:cs typeface="Arial"/>
                <a:sym typeface="Arial"/>
              </a:defRPr>
            </a:lvl9pPr>
          </a:lstStyle>
          <a:p/>
        </p:txBody>
      </p:sp>
      <p:sp>
        <p:nvSpPr>
          <p:cNvPr id="18" name="Google Shape;18;p3"/>
          <p:cNvSpPr txBox="1"/>
          <p:nvPr>
            <p:ph idx="4" type="body"/>
          </p:nvPr>
        </p:nvSpPr>
        <p:spPr>
          <a:xfrm>
            <a:off x="4629150" y="1878806"/>
            <a:ext cx="3887391" cy="2763441"/>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9" name="Google Shape;19;p3"/>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3"/>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8" name="Shape 108"/>
        <p:cNvGrpSpPr/>
        <p:nvPr/>
      </p:nvGrpSpPr>
      <p:grpSpPr>
        <a:xfrm>
          <a:off x="0" y="0"/>
          <a:ext cx="0" cy="0"/>
          <a:chOff x="0" y="0"/>
          <a:chExt cx="0" cy="0"/>
        </a:xfrm>
      </p:grpSpPr>
      <p:sp>
        <p:nvSpPr>
          <p:cNvPr id="109" name="Google Shape;10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0" name="Google Shape;11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4" name="Google Shape;114;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15" name="Google Shape;115;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1" name="Google Shape;121;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2" name="Google Shape;122;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23" name="Google Shape;12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Google Shape;12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5" name="Google Shape;12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6" name="Shape 126"/>
        <p:cNvGrpSpPr/>
        <p:nvPr/>
      </p:nvGrpSpPr>
      <p:grpSpPr>
        <a:xfrm>
          <a:off x="0" y="0"/>
          <a:ext cx="0" cy="0"/>
          <a:chOff x="0" y="0"/>
          <a:chExt cx="0" cy="0"/>
        </a:xfrm>
      </p:grpSpPr>
      <p:sp>
        <p:nvSpPr>
          <p:cNvPr id="127" name="Google Shape;127;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8" name="Google Shape;128;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9" name="Google Shape;12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Google Shape;13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4" name="Google Shape;134;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5" name="Google Shape;135;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6" name="Google Shape;136;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 name="Shape 26"/>
        <p:cNvGrpSpPr/>
        <p:nvPr/>
      </p:nvGrpSpPr>
      <p:grpSpPr>
        <a:xfrm>
          <a:off x="0" y="0"/>
          <a:ext cx="0" cy="0"/>
          <a:chOff x="0" y="0"/>
          <a:chExt cx="0" cy="0"/>
        </a:xfrm>
      </p:grpSpPr>
      <p:sp>
        <p:nvSpPr>
          <p:cNvPr id="27" name="Google Shape;27;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1" name="Google Shape;31;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2" name="Google Shape;32;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9" name="Google Shape;39;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40" name="Google Shape;4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7" name="Google Shape;47;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8" name="Google Shape;48;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 name="Google Shape;61;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1" name="Shape 141"/>
        <p:cNvGrpSpPr/>
        <p:nvPr/>
      </p:nvGrpSpPr>
      <p:grpSpPr>
        <a:xfrm>
          <a:off x="0" y="0"/>
          <a:ext cx="0" cy="0"/>
          <a:chOff x="0" y="0"/>
          <a:chExt cx="0" cy="0"/>
        </a:xfrm>
      </p:grpSpPr>
      <p:pic>
        <p:nvPicPr>
          <p:cNvPr id="142" name="Google Shape;142;p27"/>
          <p:cNvPicPr preferRelativeResize="0"/>
          <p:nvPr/>
        </p:nvPicPr>
        <p:blipFill rotWithShape="1">
          <a:blip r:embed="rId4">
            <a:alphaModFix/>
          </a:blip>
          <a:srcRect b="0" l="0" r="0" t="0"/>
          <a:stretch/>
        </p:blipFill>
        <p:spPr>
          <a:xfrm>
            <a:off x="2610383" y="1293829"/>
            <a:ext cx="3923235" cy="2461406"/>
          </a:xfrm>
          <a:prstGeom prst="rect">
            <a:avLst/>
          </a:prstGeom>
          <a:noFill/>
          <a:ln>
            <a:noFill/>
          </a:ln>
          <a:effectLst>
            <a:outerShdw blurRad="50800" rotWithShape="0" algn="t" dir="5400000" dist="38100">
              <a:srgbClr val="000000">
                <a:alpha val="40000"/>
              </a:srgbClr>
            </a:outerShdw>
          </a:effectLst>
        </p:spPr>
      </p:pic>
      <p:sp>
        <p:nvSpPr>
          <p:cNvPr id="143" name="Google Shape;143;p27"/>
          <p:cNvSpPr/>
          <p:nvPr/>
        </p:nvSpPr>
        <p:spPr>
          <a:xfrm>
            <a:off x="0" y="4843021"/>
            <a:ext cx="9144000" cy="300479"/>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6"/>
          <p:cNvSpPr/>
          <p:nvPr/>
        </p:nvSpPr>
        <p:spPr>
          <a:xfrm>
            <a:off x="114300" y="0"/>
            <a:ext cx="9144000" cy="14901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sz="1400">
              <a:solidFill>
                <a:schemeClr val="lt1"/>
              </a:solidFill>
              <a:latin typeface="Arial"/>
              <a:ea typeface="Arial"/>
              <a:cs typeface="Arial"/>
              <a:sym typeface="Arial"/>
            </a:endParaRPr>
          </a:p>
        </p:txBody>
      </p:sp>
      <p:sp>
        <p:nvSpPr>
          <p:cNvPr id="224" name="Google Shape;224;p36"/>
          <p:cNvSpPr/>
          <p:nvPr/>
        </p:nvSpPr>
        <p:spPr>
          <a:xfrm>
            <a:off x="9049731" y="0"/>
            <a:ext cx="94200" cy="14901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5" name="Google Shape;225;p36"/>
          <p:cNvSpPr txBox="1"/>
          <p:nvPr>
            <p:ph idx="1" type="body"/>
          </p:nvPr>
        </p:nvSpPr>
        <p:spPr>
          <a:xfrm>
            <a:off x="529200" y="1819625"/>
            <a:ext cx="8392500" cy="29970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500"/>
              </a:spcBef>
              <a:spcAft>
                <a:spcPts val="0"/>
              </a:spcAft>
              <a:buClr>
                <a:schemeClr val="dk1"/>
              </a:buClr>
              <a:buSzPts val="2000"/>
              <a:buFont typeface="Open Sans SemiBold"/>
              <a:buChar char="▪"/>
            </a:pPr>
            <a:r>
              <a:rPr lang="en" sz="2000">
                <a:latin typeface="Open Sans SemiBold"/>
                <a:ea typeface="Open Sans SemiBold"/>
                <a:cs typeface="Open Sans SemiBold"/>
                <a:sym typeface="Open Sans SemiBold"/>
              </a:rPr>
              <a:t>Talk to everyone, network, grow your social media following</a:t>
            </a:r>
            <a:endParaRPr sz="2000">
              <a:latin typeface="Open Sans SemiBold"/>
              <a:ea typeface="Open Sans SemiBold"/>
              <a:cs typeface="Open Sans SemiBold"/>
              <a:sym typeface="Open Sans SemiBold"/>
            </a:endParaRPr>
          </a:p>
          <a:p>
            <a:pPr indent="-381000" lvl="0" marL="457200" rtl="0" algn="l">
              <a:lnSpc>
                <a:spcPct val="115000"/>
              </a:lnSpc>
              <a:spcBef>
                <a:spcPts val="500"/>
              </a:spcBef>
              <a:spcAft>
                <a:spcPts val="0"/>
              </a:spcAft>
              <a:buClr>
                <a:schemeClr val="dk1"/>
              </a:buClr>
              <a:buSzPts val="2000"/>
              <a:buFont typeface="Open Sans SemiBold"/>
              <a:buChar char="▪"/>
            </a:pPr>
            <a:r>
              <a:rPr lang="en" sz="2000">
                <a:latin typeface="Open Sans SemiBold"/>
                <a:ea typeface="Open Sans SemiBold"/>
                <a:cs typeface="Open Sans SemiBold"/>
                <a:sym typeface="Open Sans SemiBold"/>
              </a:rPr>
              <a:t>Share your goals and where you are now</a:t>
            </a:r>
            <a:endParaRPr sz="2000">
              <a:latin typeface="Open Sans SemiBold"/>
              <a:ea typeface="Open Sans SemiBold"/>
              <a:cs typeface="Open Sans SemiBold"/>
              <a:sym typeface="Open Sans SemiBold"/>
            </a:endParaRPr>
          </a:p>
          <a:p>
            <a:pPr indent="-381000" lvl="0" marL="457200" rtl="0" algn="l">
              <a:lnSpc>
                <a:spcPct val="115000"/>
              </a:lnSpc>
              <a:spcBef>
                <a:spcPts val="500"/>
              </a:spcBef>
              <a:spcAft>
                <a:spcPts val="0"/>
              </a:spcAft>
              <a:buClr>
                <a:schemeClr val="dk1"/>
              </a:buClr>
              <a:buSzPts val="2000"/>
              <a:buFont typeface="Open Sans SemiBold"/>
              <a:buChar char="▪"/>
            </a:pPr>
            <a:r>
              <a:rPr lang="en" sz="2000">
                <a:latin typeface="Open Sans SemiBold"/>
                <a:ea typeface="Open Sans SemiBold"/>
                <a:cs typeface="Open Sans SemiBold"/>
                <a:sym typeface="Open Sans SemiBold"/>
              </a:rPr>
              <a:t>Offer to partner up</a:t>
            </a:r>
            <a:endParaRPr sz="2000">
              <a:latin typeface="Open Sans SemiBold"/>
              <a:ea typeface="Open Sans SemiBold"/>
              <a:cs typeface="Open Sans SemiBold"/>
              <a:sym typeface="Open Sans SemiBold"/>
            </a:endParaRPr>
          </a:p>
          <a:p>
            <a:pPr indent="-381000" lvl="0" marL="457200" rtl="0" algn="l">
              <a:lnSpc>
                <a:spcPct val="115000"/>
              </a:lnSpc>
              <a:spcBef>
                <a:spcPts val="500"/>
              </a:spcBef>
              <a:spcAft>
                <a:spcPts val="0"/>
              </a:spcAft>
              <a:buClr>
                <a:schemeClr val="dk1"/>
              </a:buClr>
              <a:buSzPts val="2000"/>
              <a:buFont typeface="Open Sans SemiBold"/>
              <a:buChar char="▪"/>
            </a:pPr>
            <a:r>
              <a:rPr lang="en" sz="2000">
                <a:latin typeface="Open Sans SemiBold"/>
                <a:ea typeface="Open Sans SemiBold"/>
                <a:cs typeface="Open Sans SemiBold"/>
                <a:sym typeface="Open Sans SemiBold"/>
              </a:rPr>
              <a:t>Submit offers DAILY, at least 5 per week </a:t>
            </a:r>
            <a:endParaRPr sz="2000">
              <a:latin typeface="Open Sans SemiBold"/>
              <a:ea typeface="Open Sans SemiBold"/>
              <a:cs typeface="Open Sans SemiBold"/>
              <a:sym typeface="Open Sans SemiBold"/>
            </a:endParaRPr>
          </a:p>
          <a:p>
            <a:pPr indent="-381000" lvl="0" marL="457200" rtl="0" algn="l">
              <a:lnSpc>
                <a:spcPct val="115000"/>
              </a:lnSpc>
              <a:spcBef>
                <a:spcPts val="500"/>
              </a:spcBef>
              <a:spcAft>
                <a:spcPts val="0"/>
              </a:spcAft>
              <a:buClr>
                <a:schemeClr val="dk1"/>
              </a:buClr>
              <a:buSzPts val="2000"/>
              <a:buFont typeface="Open Sans SemiBold"/>
              <a:buChar char="▪"/>
            </a:pPr>
            <a:r>
              <a:rPr lang="en" sz="2000">
                <a:latin typeface="Open Sans SemiBold"/>
                <a:ea typeface="Open Sans SemiBold"/>
                <a:cs typeface="Open Sans SemiBold"/>
                <a:sym typeface="Open Sans SemiBold"/>
              </a:rPr>
              <a:t>Follow up is KEY!</a:t>
            </a:r>
            <a:endParaRPr sz="2000">
              <a:latin typeface="Open Sans SemiBold"/>
              <a:ea typeface="Open Sans SemiBold"/>
              <a:cs typeface="Open Sans SemiBold"/>
              <a:sym typeface="Open Sans SemiBold"/>
            </a:endParaRPr>
          </a:p>
          <a:p>
            <a:pPr indent="-431800" lvl="0" marL="520700" marR="0" rtl="0" algn="ctr">
              <a:lnSpc>
                <a:spcPct val="115000"/>
              </a:lnSpc>
              <a:spcBef>
                <a:spcPts val="0"/>
              </a:spcBef>
              <a:spcAft>
                <a:spcPts val="1600"/>
              </a:spcAft>
              <a:buClr>
                <a:schemeClr val="dk1"/>
              </a:buClr>
              <a:buSzPts val="1400"/>
              <a:buFont typeface="Noto Sans Symbols"/>
              <a:buNone/>
            </a:pPr>
            <a:r>
              <a:t/>
            </a:r>
            <a:endParaRPr b="1" i="0" sz="2000" u="none" cap="none" strike="noStrike">
              <a:solidFill>
                <a:schemeClr val="dk1"/>
              </a:solidFill>
              <a:latin typeface="Open Sans"/>
              <a:ea typeface="Open Sans"/>
              <a:cs typeface="Open Sans"/>
              <a:sym typeface="Open Sans"/>
            </a:endParaRPr>
          </a:p>
        </p:txBody>
      </p:sp>
      <p:sp>
        <p:nvSpPr>
          <p:cNvPr id="226" name="Google Shape;226;p36"/>
          <p:cNvSpPr txBox="1"/>
          <p:nvPr/>
        </p:nvSpPr>
        <p:spPr>
          <a:xfrm>
            <a:off x="431098" y="257289"/>
            <a:ext cx="8069700" cy="97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50">
                <a:solidFill>
                  <a:schemeClr val="accent4"/>
                </a:solidFill>
                <a:latin typeface="Open Sans"/>
                <a:ea typeface="Open Sans"/>
                <a:cs typeface="Open Sans"/>
                <a:sym typeface="Open Sans"/>
              </a:rPr>
              <a:t>WORD </a:t>
            </a:r>
            <a:r>
              <a:rPr b="1" lang="en" sz="4050">
                <a:solidFill>
                  <a:srgbClr val="FFFFFF"/>
                </a:solidFill>
                <a:latin typeface="Open Sans"/>
                <a:ea typeface="Open Sans"/>
                <a:cs typeface="Open Sans"/>
                <a:sym typeface="Open Sans"/>
              </a:rPr>
              <a:t>OF MOUTH</a:t>
            </a:r>
            <a:endParaRPr b="1" sz="4050">
              <a:solidFill>
                <a:srgbClr val="FFFFF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0" name="Shape 230"/>
        <p:cNvGrpSpPr/>
        <p:nvPr/>
      </p:nvGrpSpPr>
      <p:grpSpPr>
        <a:xfrm>
          <a:off x="0" y="0"/>
          <a:ext cx="0" cy="0"/>
          <a:chOff x="0" y="0"/>
          <a:chExt cx="0" cy="0"/>
        </a:xfrm>
      </p:grpSpPr>
      <p:sp>
        <p:nvSpPr>
          <p:cNvPr id="231" name="Google Shape;231;p37"/>
          <p:cNvSpPr txBox="1"/>
          <p:nvPr/>
        </p:nvSpPr>
        <p:spPr>
          <a:xfrm>
            <a:off x="298605" y="158877"/>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 sz="4050" u="none" cap="none" strike="noStrike">
                <a:solidFill>
                  <a:srgbClr val="FFC000"/>
                </a:solidFill>
                <a:latin typeface="Open Sans"/>
                <a:ea typeface="Open Sans"/>
                <a:cs typeface="Open Sans"/>
                <a:sym typeface="Open Sans"/>
              </a:rPr>
              <a:t>EMAIL </a:t>
            </a:r>
            <a:r>
              <a:rPr b="1" lang="en" sz="4050">
                <a:solidFill>
                  <a:schemeClr val="dk1"/>
                </a:solidFill>
                <a:latin typeface="Open Sans"/>
                <a:ea typeface="Open Sans"/>
                <a:cs typeface="Open Sans"/>
                <a:sym typeface="Open Sans"/>
              </a:rPr>
              <a:t>MARKETING</a:t>
            </a:r>
            <a:r>
              <a:rPr b="1" i="0" lang="en" sz="4050" u="none" cap="none" strike="noStrike">
                <a:solidFill>
                  <a:schemeClr val="dk1"/>
                </a:solidFill>
                <a:latin typeface="Open Sans"/>
                <a:ea typeface="Open Sans"/>
                <a:cs typeface="Open Sans"/>
                <a:sym typeface="Open Sans"/>
              </a:rPr>
              <a:t> </a:t>
            </a:r>
            <a:endParaRPr b="1" i="0" sz="4050" u="none" cap="none" strike="noStrike">
              <a:solidFill>
                <a:schemeClr val="dk1"/>
              </a:solidFill>
              <a:latin typeface="Open Sans"/>
              <a:ea typeface="Open Sans"/>
              <a:cs typeface="Open Sans"/>
              <a:sym typeface="Open Sans"/>
            </a:endParaRPr>
          </a:p>
        </p:txBody>
      </p:sp>
      <p:sp>
        <p:nvSpPr>
          <p:cNvPr id="232" name="Google Shape;232;p37"/>
          <p:cNvSpPr/>
          <p:nvPr/>
        </p:nvSpPr>
        <p:spPr>
          <a:xfrm flipH="1" rot="10800000">
            <a:off x="0" y="998903"/>
            <a:ext cx="9144000" cy="12133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33" name="Google Shape;233;p37"/>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34" name="Google Shape;234;p37"/>
          <p:cNvSpPr/>
          <p:nvPr/>
        </p:nvSpPr>
        <p:spPr>
          <a:xfrm flipH="1" rot="10800000">
            <a:off x="7692273" y="998903"/>
            <a:ext cx="1451727" cy="121329"/>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35" name="Google Shape;235;p37"/>
          <p:cNvSpPr txBox="1"/>
          <p:nvPr>
            <p:ph idx="1" type="body"/>
          </p:nvPr>
        </p:nvSpPr>
        <p:spPr>
          <a:xfrm>
            <a:off x="298600" y="1517025"/>
            <a:ext cx="8432100" cy="3416400"/>
          </a:xfrm>
          <a:prstGeom prst="rect">
            <a:avLst/>
          </a:prstGeom>
          <a:noFill/>
          <a:ln>
            <a:noFill/>
          </a:ln>
        </p:spPr>
        <p:txBody>
          <a:bodyPr anchorCtr="0" anchor="t" bIns="91425" lIns="91425" spcFirstLastPara="1" rIns="91425" wrap="square" tIns="91425">
            <a:noAutofit/>
          </a:bodyPr>
          <a:lstStyle/>
          <a:p>
            <a:pPr indent="0" lvl="0" marL="114300" marR="0" rtl="0" algn="l">
              <a:lnSpc>
                <a:spcPct val="114000"/>
              </a:lnSpc>
              <a:spcBef>
                <a:spcPts val="0"/>
              </a:spcBef>
              <a:spcAft>
                <a:spcPts val="0"/>
              </a:spcAft>
              <a:buClr>
                <a:schemeClr val="dk1"/>
              </a:buClr>
              <a:buSzPts val="1800"/>
              <a:buFont typeface="Arial"/>
              <a:buNone/>
            </a:pPr>
            <a:r>
              <a:rPr i="0" lang="en" sz="2400" u="none" cap="none" strike="noStrike">
                <a:solidFill>
                  <a:schemeClr val="dk1"/>
                </a:solidFill>
                <a:latin typeface="Open Sans SemiBold"/>
                <a:ea typeface="Open Sans SemiBold"/>
                <a:cs typeface="Open Sans SemiBold"/>
                <a:sym typeface="Open Sans SemiBold"/>
              </a:rPr>
              <a:t>Emails </a:t>
            </a:r>
            <a:r>
              <a:rPr lang="en" sz="2400">
                <a:solidFill>
                  <a:schemeClr val="dk1"/>
                </a:solidFill>
                <a:latin typeface="Open Sans SemiBold"/>
                <a:ea typeface="Open Sans SemiBold"/>
                <a:cs typeface="Open Sans SemiBold"/>
                <a:sym typeface="Open Sans SemiBold"/>
              </a:rPr>
              <a:t>S</a:t>
            </a:r>
            <a:r>
              <a:rPr i="0" lang="en" sz="2400" u="none" cap="none" strike="noStrike">
                <a:solidFill>
                  <a:schemeClr val="dk1"/>
                </a:solidFill>
                <a:latin typeface="Open Sans SemiBold"/>
                <a:ea typeface="Open Sans SemiBold"/>
                <a:cs typeface="Open Sans SemiBold"/>
                <a:sym typeface="Open Sans SemiBold"/>
              </a:rPr>
              <a:t>hould </a:t>
            </a:r>
            <a:r>
              <a:rPr lang="en" sz="2400">
                <a:solidFill>
                  <a:schemeClr val="dk1"/>
                </a:solidFill>
                <a:latin typeface="Open Sans SemiBold"/>
                <a:ea typeface="Open Sans SemiBold"/>
                <a:cs typeface="Open Sans SemiBold"/>
                <a:sym typeface="Open Sans SemiBold"/>
              </a:rPr>
              <a:t>Include</a:t>
            </a:r>
            <a:r>
              <a:rPr i="0" lang="en" sz="2400" u="none" cap="none" strike="noStrike">
                <a:solidFill>
                  <a:schemeClr val="dk1"/>
                </a:solidFill>
                <a:latin typeface="Open Sans SemiBold"/>
                <a:ea typeface="Open Sans SemiBold"/>
                <a:cs typeface="Open Sans SemiBold"/>
                <a:sym typeface="Open Sans SemiBold"/>
              </a:rPr>
              <a:t>:</a:t>
            </a:r>
            <a:endParaRPr i="0" sz="2400" u="none" cap="none" strike="noStrike">
              <a:solidFill>
                <a:schemeClr val="dk1"/>
              </a:solidFill>
              <a:latin typeface="Open Sans SemiBold"/>
              <a:ea typeface="Open Sans SemiBold"/>
              <a:cs typeface="Open Sans SemiBold"/>
              <a:sym typeface="Open Sans SemiBold"/>
            </a:endParaRPr>
          </a:p>
          <a:p>
            <a:pPr indent="-342900" lvl="0" marL="457200" marR="0" rtl="0" algn="l">
              <a:lnSpc>
                <a:spcPct val="113000"/>
              </a:lnSpc>
              <a:spcBef>
                <a:spcPts val="1000"/>
              </a:spcBef>
              <a:spcAft>
                <a:spcPts val="0"/>
              </a:spcAft>
              <a:buClr>
                <a:schemeClr val="dk1"/>
              </a:buClr>
              <a:buSzPts val="1800"/>
              <a:buFont typeface="Open Sans SemiBold"/>
              <a:buChar char="▪"/>
            </a:pPr>
            <a:r>
              <a:rPr lang="en">
                <a:solidFill>
                  <a:schemeClr val="dk1"/>
                </a:solidFill>
                <a:latin typeface="Open Sans SemiBold"/>
                <a:ea typeface="Open Sans SemiBold"/>
                <a:cs typeface="Open Sans SemiBold"/>
                <a:sym typeface="Open Sans SemiBold"/>
              </a:rPr>
              <a:t>Hook (Attention-Getter)</a:t>
            </a:r>
            <a:endParaRPr>
              <a:solidFill>
                <a:schemeClr val="dk1"/>
              </a:solidFill>
              <a:latin typeface="Open Sans SemiBold"/>
              <a:ea typeface="Open Sans SemiBold"/>
              <a:cs typeface="Open Sans SemiBold"/>
              <a:sym typeface="Open Sans SemiBold"/>
            </a:endParaRPr>
          </a:p>
          <a:p>
            <a:pPr indent="-342900" lvl="1" marL="914400" marR="0" rtl="0" algn="l">
              <a:lnSpc>
                <a:spcPct val="113000"/>
              </a:lnSpc>
              <a:spcBef>
                <a:spcPts val="500"/>
              </a:spcBef>
              <a:spcAft>
                <a:spcPts val="0"/>
              </a:spcAft>
              <a:buClr>
                <a:schemeClr val="dk1"/>
              </a:buClr>
              <a:buSzPts val="1800"/>
              <a:buFont typeface="Open Sans SemiBold"/>
              <a:buChar char="○"/>
            </a:pPr>
            <a:r>
              <a:rPr lang="en" sz="1800">
                <a:solidFill>
                  <a:schemeClr val="dk1"/>
                </a:solidFill>
                <a:latin typeface="Open Sans SemiBold"/>
                <a:ea typeface="Open Sans SemiBold"/>
                <a:cs typeface="Open Sans SemiBold"/>
                <a:sym typeface="Open Sans SemiBold"/>
              </a:rPr>
              <a:t>“I have $700k to spend…”</a:t>
            </a:r>
            <a:endParaRPr>
              <a:latin typeface="Open Sans SemiBold"/>
              <a:ea typeface="Open Sans SemiBold"/>
              <a:cs typeface="Open Sans SemiBold"/>
              <a:sym typeface="Open Sans SemiBold"/>
            </a:endParaRPr>
          </a:p>
          <a:p>
            <a:pPr indent="-342900" lvl="0" marL="457200" marR="0" rtl="0" algn="l">
              <a:lnSpc>
                <a:spcPct val="113000"/>
              </a:lnSpc>
              <a:spcBef>
                <a:spcPts val="500"/>
              </a:spcBef>
              <a:spcAft>
                <a:spcPts val="0"/>
              </a:spcAft>
              <a:buClr>
                <a:schemeClr val="dk1"/>
              </a:buClr>
              <a:buSzPts val="1800"/>
              <a:buFont typeface="Open Sans SemiBold"/>
              <a:buChar char="▪"/>
            </a:pPr>
            <a:r>
              <a:rPr lang="en">
                <a:solidFill>
                  <a:schemeClr val="dk1"/>
                </a:solidFill>
                <a:latin typeface="Open Sans SemiBold"/>
                <a:ea typeface="Open Sans SemiBold"/>
                <a:cs typeface="Open Sans SemiBold"/>
                <a:sym typeface="Open Sans SemiBold"/>
              </a:rPr>
              <a:t>Line (Buying Criteria)</a:t>
            </a:r>
            <a:endParaRPr>
              <a:solidFill>
                <a:schemeClr val="dk1"/>
              </a:solidFill>
              <a:latin typeface="Open Sans SemiBold"/>
              <a:ea typeface="Open Sans SemiBold"/>
              <a:cs typeface="Open Sans SemiBold"/>
              <a:sym typeface="Open Sans SemiBold"/>
            </a:endParaRPr>
          </a:p>
          <a:p>
            <a:pPr indent="-342900" lvl="1" marL="914400" marR="0" rtl="0" algn="l">
              <a:lnSpc>
                <a:spcPct val="113000"/>
              </a:lnSpc>
              <a:spcBef>
                <a:spcPts val="500"/>
              </a:spcBef>
              <a:spcAft>
                <a:spcPts val="0"/>
              </a:spcAft>
              <a:buClr>
                <a:schemeClr val="dk1"/>
              </a:buClr>
              <a:buSzPts val="1800"/>
              <a:buFont typeface="Open Sans SemiBold"/>
              <a:buChar char="○"/>
            </a:pPr>
            <a:r>
              <a:rPr lang="en" sz="1800">
                <a:solidFill>
                  <a:schemeClr val="dk1"/>
                </a:solidFill>
                <a:latin typeface="Open Sans SemiBold"/>
                <a:ea typeface="Open Sans SemiBold"/>
                <a:cs typeface="Open Sans SemiBold"/>
                <a:sym typeface="Open Sans SemiBold"/>
              </a:rPr>
              <a:t>Apartments, </a:t>
            </a:r>
            <a:r>
              <a:rPr i="0" lang="en" sz="1800" u="none" cap="none" strike="noStrike">
                <a:solidFill>
                  <a:schemeClr val="dk1"/>
                </a:solidFill>
                <a:latin typeface="Open Sans SemiBold"/>
                <a:ea typeface="Open Sans SemiBold"/>
                <a:cs typeface="Open Sans SemiBold"/>
                <a:sym typeface="Open Sans SemiBold"/>
              </a:rPr>
              <a:t>A</a:t>
            </a:r>
            <a:r>
              <a:rPr lang="en" sz="1800">
                <a:solidFill>
                  <a:schemeClr val="dk1"/>
                </a:solidFill>
                <a:latin typeface="Open Sans SemiBold"/>
                <a:ea typeface="Open Sans SemiBold"/>
                <a:cs typeface="Open Sans SemiBold"/>
                <a:sym typeface="Open Sans SemiBold"/>
              </a:rPr>
              <a:t>/</a:t>
            </a:r>
            <a:r>
              <a:rPr i="0" lang="en" sz="1800" u="none" cap="none" strike="noStrike">
                <a:solidFill>
                  <a:schemeClr val="dk1"/>
                </a:solidFill>
                <a:latin typeface="Open Sans SemiBold"/>
                <a:ea typeface="Open Sans SemiBold"/>
                <a:cs typeface="Open Sans SemiBold"/>
                <a:sym typeface="Open Sans SemiBold"/>
              </a:rPr>
              <a:t>B </a:t>
            </a:r>
            <a:r>
              <a:rPr lang="en" sz="1800">
                <a:solidFill>
                  <a:schemeClr val="dk1"/>
                </a:solidFill>
                <a:latin typeface="Open Sans SemiBold"/>
                <a:ea typeface="Open Sans SemiBold"/>
                <a:cs typeface="Open Sans SemiBold"/>
                <a:sym typeface="Open Sans SemiBold"/>
              </a:rPr>
              <a:t>C</a:t>
            </a:r>
            <a:r>
              <a:rPr i="0" lang="en" sz="1800" u="none" cap="none" strike="noStrike">
                <a:solidFill>
                  <a:schemeClr val="dk1"/>
                </a:solidFill>
                <a:latin typeface="Open Sans SemiBold"/>
                <a:ea typeface="Open Sans SemiBold"/>
                <a:cs typeface="Open Sans SemiBold"/>
                <a:sym typeface="Open Sans SemiBold"/>
              </a:rPr>
              <a:t>lass </a:t>
            </a:r>
            <a:r>
              <a:rPr lang="en" sz="1800">
                <a:solidFill>
                  <a:schemeClr val="dk1"/>
                </a:solidFill>
                <a:latin typeface="Open Sans SemiBold"/>
                <a:ea typeface="Open Sans SemiBold"/>
                <a:cs typeface="Open Sans SemiBold"/>
                <a:sym typeface="Open Sans SemiBold"/>
              </a:rPr>
              <a:t>A</a:t>
            </a:r>
            <a:r>
              <a:rPr i="0" lang="en" sz="1800" u="none" cap="none" strike="noStrike">
                <a:solidFill>
                  <a:schemeClr val="dk1"/>
                </a:solidFill>
                <a:latin typeface="Open Sans SemiBold"/>
                <a:ea typeface="Open Sans SemiBold"/>
                <a:cs typeface="Open Sans SemiBold"/>
                <a:sym typeface="Open Sans SemiBold"/>
              </a:rPr>
              <a:t>reas, $2M+</a:t>
            </a:r>
            <a:r>
              <a:rPr lang="en" sz="1800">
                <a:solidFill>
                  <a:schemeClr val="dk1"/>
                </a:solidFill>
                <a:latin typeface="Open Sans SemiBold"/>
                <a:ea typeface="Open Sans SemiBold"/>
                <a:cs typeface="Open Sans SemiBold"/>
                <a:sym typeface="Open Sans SemiBold"/>
              </a:rPr>
              <a:t> ARV, Value-Add</a:t>
            </a:r>
            <a:endParaRPr i="0" sz="1800" u="none" cap="none" strike="noStrike">
              <a:solidFill>
                <a:schemeClr val="dk1"/>
              </a:solidFill>
              <a:latin typeface="Open Sans SemiBold"/>
              <a:ea typeface="Open Sans SemiBold"/>
              <a:cs typeface="Open Sans SemiBold"/>
              <a:sym typeface="Open Sans SemiBold"/>
            </a:endParaRPr>
          </a:p>
          <a:p>
            <a:pPr indent="-342900" lvl="0" marL="457200" marR="0" rtl="0" algn="l">
              <a:lnSpc>
                <a:spcPct val="113000"/>
              </a:lnSpc>
              <a:spcBef>
                <a:spcPts val="500"/>
              </a:spcBef>
              <a:spcAft>
                <a:spcPts val="0"/>
              </a:spcAft>
              <a:buClr>
                <a:schemeClr val="dk1"/>
              </a:buClr>
              <a:buSzPts val="1800"/>
              <a:buFont typeface="Open Sans SemiBold"/>
              <a:buChar char="▪"/>
            </a:pPr>
            <a:r>
              <a:rPr lang="en">
                <a:solidFill>
                  <a:schemeClr val="dk1"/>
                </a:solidFill>
                <a:latin typeface="Open Sans SemiBold"/>
                <a:ea typeface="Open Sans SemiBold"/>
                <a:cs typeface="Open Sans SemiBold"/>
                <a:sym typeface="Open Sans SemiBold"/>
              </a:rPr>
              <a:t>Sinker (What’s in it for them?)</a:t>
            </a:r>
            <a:endParaRPr>
              <a:solidFill>
                <a:schemeClr val="dk1"/>
              </a:solidFill>
              <a:latin typeface="Open Sans SemiBold"/>
              <a:ea typeface="Open Sans SemiBold"/>
              <a:cs typeface="Open Sans SemiBold"/>
              <a:sym typeface="Open Sans SemiBold"/>
            </a:endParaRPr>
          </a:p>
          <a:p>
            <a:pPr indent="-342900" lvl="1" marL="914400" marR="0" rtl="0" algn="l">
              <a:lnSpc>
                <a:spcPct val="113000"/>
              </a:lnSpc>
              <a:spcBef>
                <a:spcPts val="500"/>
              </a:spcBef>
              <a:spcAft>
                <a:spcPts val="0"/>
              </a:spcAft>
              <a:buClr>
                <a:schemeClr val="dk1"/>
              </a:buClr>
              <a:buSzPts val="1800"/>
              <a:buFont typeface="Open Sans SemiBold"/>
              <a:buChar char="○"/>
            </a:pPr>
            <a:r>
              <a:rPr lang="en" sz="1800">
                <a:solidFill>
                  <a:schemeClr val="dk1"/>
                </a:solidFill>
                <a:latin typeface="Open Sans SemiBold"/>
                <a:ea typeface="Open Sans SemiBold"/>
                <a:cs typeface="Open Sans SemiBold"/>
                <a:sym typeface="Open Sans SemiBold"/>
              </a:rPr>
              <a:t>Will pay a fee or kick you equity in the deal</a:t>
            </a:r>
            <a:endParaRPr>
              <a:solidFill>
                <a:schemeClr val="dk1"/>
              </a:solidFill>
            </a:endParaRPr>
          </a:p>
          <a:p>
            <a:pPr indent="-228600" lvl="0" marL="457200" marR="0" rtl="0" algn="l">
              <a:lnSpc>
                <a:spcPct val="115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228600" lvl="0" marL="457200" marR="0" rtl="0" algn="l">
              <a:lnSpc>
                <a:spcPct val="115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38"/>
          <p:cNvPicPr preferRelativeResize="0"/>
          <p:nvPr/>
        </p:nvPicPr>
        <p:blipFill rotWithShape="1">
          <a:blip r:embed="rId4">
            <a:alphaModFix/>
          </a:blip>
          <a:srcRect b="0" l="0" r="0" t="0"/>
          <a:stretch/>
        </p:blipFill>
        <p:spPr>
          <a:xfrm>
            <a:off x="2610383" y="1293829"/>
            <a:ext cx="3923236" cy="2461406"/>
          </a:xfrm>
          <a:prstGeom prst="rect">
            <a:avLst/>
          </a:prstGeom>
          <a:noFill/>
          <a:ln>
            <a:noFill/>
          </a:ln>
          <a:effectLst>
            <a:outerShdw blurRad="50800" rotWithShape="0" algn="t" dir="5400000" dist="38100">
              <a:srgbClr val="000000">
                <a:alpha val="40000"/>
              </a:srgbClr>
            </a:outerShdw>
          </a:effectLst>
        </p:spPr>
      </p:pic>
      <p:sp>
        <p:nvSpPr>
          <p:cNvPr id="241" name="Google Shape;241;p38"/>
          <p:cNvSpPr/>
          <p:nvPr/>
        </p:nvSpPr>
        <p:spPr>
          <a:xfrm>
            <a:off x="0" y="4843021"/>
            <a:ext cx="9144000" cy="300600"/>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p:nvPr/>
        </p:nvSpPr>
        <p:spPr>
          <a:xfrm>
            <a:off x="0" y="0"/>
            <a:ext cx="9144000" cy="14901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9" name="Google Shape;149;p28"/>
          <p:cNvSpPr/>
          <p:nvPr/>
        </p:nvSpPr>
        <p:spPr>
          <a:xfrm>
            <a:off x="282804" y="0"/>
            <a:ext cx="1155300" cy="1490100"/>
          </a:xfrm>
          <a:prstGeom prst="rect">
            <a:avLst/>
          </a:prstGeom>
          <a:solidFill>
            <a:srgbClr val="FFC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0" name="Google Shape;150;p28"/>
          <p:cNvSpPr txBox="1"/>
          <p:nvPr>
            <p:ph type="title"/>
          </p:nvPr>
        </p:nvSpPr>
        <p:spPr>
          <a:xfrm>
            <a:off x="1558775" y="161725"/>
            <a:ext cx="8400000" cy="1250400"/>
          </a:xfrm>
          <a:prstGeom prst="rect">
            <a:avLst/>
          </a:prstGeom>
          <a:noFill/>
          <a:ln>
            <a:noFill/>
          </a:ln>
          <a:effectLst>
            <a:outerShdw rotWithShape="0" algn="tl" dir="2700000" dist="38100">
              <a:srgbClr val="000000">
                <a:alpha val="1960"/>
              </a:srgbClr>
            </a:outerShdw>
          </a:effectLst>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FFC000"/>
              </a:buClr>
              <a:buSzPts val="2100"/>
              <a:buFont typeface="Arial"/>
              <a:buNone/>
            </a:pPr>
            <a:r>
              <a:rPr b="1" i="0" lang="en" sz="3600" u="none" cap="none" strike="noStrike">
                <a:solidFill>
                  <a:srgbClr val="FFC000"/>
                </a:solidFill>
                <a:latin typeface="Arial"/>
                <a:ea typeface="Arial"/>
                <a:cs typeface="Arial"/>
                <a:sym typeface="Arial"/>
              </a:rPr>
              <a:t>STEPS</a:t>
            </a:r>
            <a:r>
              <a:rPr b="1" i="0" lang="en" sz="3600" u="none" cap="none" strike="noStrike">
                <a:solidFill>
                  <a:srgbClr val="000000"/>
                </a:solidFill>
                <a:latin typeface="Arial"/>
                <a:ea typeface="Arial"/>
                <a:cs typeface="Arial"/>
                <a:sym typeface="Arial"/>
              </a:rPr>
              <a:t> </a:t>
            </a:r>
            <a:r>
              <a:rPr b="1" i="0" lang="en" sz="3600" u="none" cap="none" strike="noStrike">
                <a:solidFill>
                  <a:schemeClr val="lt1"/>
                </a:solidFill>
                <a:latin typeface="Arial"/>
                <a:ea typeface="Arial"/>
                <a:cs typeface="Arial"/>
                <a:sym typeface="Arial"/>
              </a:rPr>
              <a:t>TO REAL ESTATE </a:t>
            </a:r>
            <a:br>
              <a:rPr b="1" i="0" lang="en" sz="3600" u="none" cap="none" strike="noStrike">
                <a:solidFill>
                  <a:schemeClr val="lt1"/>
                </a:solidFill>
                <a:latin typeface="Arial"/>
                <a:ea typeface="Arial"/>
                <a:cs typeface="Arial"/>
                <a:sym typeface="Arial"/>
              </a:rPr>
            </a:br>
            <a:r>
              <a:rPr b="1" i="0" lang="en" sz="3600" u="none" cap="none" strike="noStrike">
                <a:solidFill>
                  <a:schemeClr val="lt1"/>
                </a:solidFill>
                <a:latin typeface="Arial"/>
                <a:ea typeface="Arial"/>
                <a:cs typeface="Arial"/>
                <a:sym typeface="Arial"/>
              </a:rPr>
              <a:t>INVESTING</a:t>
            </a:r>
            <a:endParaRPr b="1" i="0" sz="36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100"/>
              <a:buFont typeface="Calibri"/>
              <a:buNone/>
            </a:pPr>
            <a:r>
              <a:t/>
            </a:r>
            <a:endParaRPr b="0" i="1" sz="3600" u="none" cap="none" strike="noStrike">
              <a:solidFill>
                <a:schemeClr val="dk1"/>
              </a:solidFill>
              <a:latin typeface="Arial"/>
              <a:ea typeface="Arial"/>
              <a:cs typeface="Arial"/>
              <a:sym typeface="Arial"/>
            </a:endParaRPr>
          </a:p>
        </p:txBody>
      </p:sp>
      <p:sp>
        <p:nvSpPr>
          <p:cNvPr id="151" name="Google Shape;151;p28"/>
          <p:cNvSpPr txBox="1"/>
          <p:nvPr>
            <p:ph idx="1" type="body"/>
          </p:nvPr>
        </p:nvSpPr>
        <p:spPr>
          <a:xfrm>
            <a:off x="1252969" y="1995506"/>
            <a:ext cx="2833200" cy="2133300"/>
          </a:xfrm>
          <a:prstGeom prst="rect">
            <a:avLst/>
          </a:prstGeom>
          <a:noFill/>
          <a:ln>
            <a:noFill/>
          </a:ln>
        </p:spPr>
        <p:txBody>
          <a:bodyPr anchorCtr="0" anchor="t" bIns="91425" lIns="91425" spcFirstLastPara="1" rIns="91425" wrap="square" tIns="91425">
            <a:noAutofit/>
          </a:bodyPr>
          <a:lstStyle/>
          <a:p>
            <a:pPr indent="114300" lvl="0" marL="0" marR="0" rtl="0" algn="l">
              <a:lnSpc>
                <a:spcPct val="115000"/>
              </a:lnSpc>
              <a:spcBef>
                <a:spcPts val="0"/>
              </a:spcBef>
              <a:spcAft>
                <a:spcPts val="0"/>
              </a:spcAft>
              <a:buClr>
                <a:schemeClr val="dk1"/>
              </a:buClr>
              <a:buSzPts val="2600"/>
              <a:buFont typeface="Arial"/>
              <a:buAutoNum type="arabicPeriod"/>
            </a:pPr>
            <a:r>
              <a:rPr b="0" i="0" lang="en" sz="2600" u="none" cap="none" strike="noStrike">
                <a:solidFill>
                  <a:schemeClr val="dk1"/>
                </a:solidFill>
                <a:latin typeface="Open Sans"/>
                <a:ea typeface="Open Sans"/>
                <a:cs typeface="Open Sans"/>
                <a:sym typeface="Open Sans"/>
              </a:rPr>
              <a:t>FOUNDATION </a:t>
            </a:r>
            <a:endParaRPr b="0" i="0" sz="26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b="1" sz="2700">
              <a:latin typeface="Open Sans"/>
              <a:ea typeface="Open Sans"/>
              <a:cs typeface="Open Sans"/>
              <a:sym typeface="Open Sans"/>
            </a:endParaRPr>
          </a:p>
          <a:p>
            <a:pPr indent="107950" lvl="0" marL="0" marR="0" rtl="0" algn="l">
              <a:lnSpc>
                <a:spcPct val="115000"/>
              </a:lnSpc>
              <a:spcBef>
                <a:spcPts val="0"/>
              </a:spcBef>
              <a:spcAft>
                <a:spcPts val="0"/>
              </a:spcAft>
              <a:buClr>
                <a:schemeClr val="dk1"/>
              </a:buClr>
              <a:buSzPts val="2700"/>
              <a:buFont typeface="Arial"/>
              <a:buAutoNum type="arabicPeriod"/>
            </a:pPr>
            <a:r>
              <a:rPr b="1" i="0" lang="en" sz="2700" u="none" cap="none" strike="noStrike">
                <a:solidFill>
                  <a:schemeClr val="dk1"/>
                </a:solidFill>
                <a:latin typeface="Open Sans"/>
                <a:ea typeface="Open Sans"/>
                <a:cs typeface="Open Sans"/>
                <a:sym typeface="Open Sans"/>
              </a:rPr>
              <a:t>FIND IT</a:t>
            </a:r>
            <a:endParaRPr b="1" i="0" sz="27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None/>
            </a:pPr>
            <a:r>
              <a:t/>
            </a:r>
            <a:endParaRPr sz="2700">
              <a:latin typeface="Open Sans"/>
              <a:ea typeface="Open Sans"/>
              <a:cs typeface="Open Sans"/>
              <a:sym typeface="Open Sans"/>
            </a:endParaRPr>
          </a:p>
          <a:p>
            <a:pPr indent="107950" lvl="0" marL="0" marR="0" rtl="0" algn="l">
              <a:lnSpc>
                <a:spcPct val="115000"/>
              </a:lnSpc>
              <a:spcBef>
                <a:spcPts val="0"/>
              </a:spcBef>
              <a:spcAft>
                <a:spcPts val="0"/>
              </a:spcAft>
              <a:buClr>
                <a:schemeClr val="dk1"/>
              </a:buClr>
              <a:buSzPts val="2700"/>
              <a:buFont typeface="Open Sans"/>
              <a:buAutoNum type="arabicPeriod"/>
            </a:pPr>
            <a:r>
              <a:rPr i="0" lang="en" sz="2700" u="none" cap="none" strike="noStrike">
                <a:solidFill>
                  <a:schemeClr val="dk1"/>
                </a:solidFill>
                <a:latin typeface="Open Sans"/>
                <a:ea typeface="Open Sans"/>
                <a:cs typeface="Open Sans"/>
                <a:sym typeface="Open Sans"/>
              </a:rPr>
              <a:t>FIGURE IT</a:t>
            </a:r>
            <a:endParaRPr i="0" sz="2700" u="none" cap="none" strike="noStrike">
              <a:solidFill>
                <a:schemeClr val="dk1"/>
              </a:solidFill>
              <a:latin typeface="Open Sans"/>
              <a:ea typeface="Open Sans"/>
              <a:cs typeface="Open Sans"/>
              <a:sym typeface="Open Sans"/>
            </a:endParaRPr>
          </a:p>
        </p:txBody>
      </p:sp>
      <p:sp>
        <p:nvSpPr>
          <p:cNvPr id="152" name="Google Shape;152;p28"/>
          <p:cNvSpPr/>
          <p:nvPr/>
        </p:nvSpPr>
        <p:spPr>
          <a:xfrm>
            <a:off x="345102" y="-113261"/>
            <a:ext cx="1093200" cy="1800300"/>
          </a:xfrm>
          <a:prstGeom prst="rect">
            <a:avLst/>
          </a:prstGeom>
          <a:noFill/>
          <a:ln>
            <a:noFill/>
          </a:ln>
          <a:effectLst>
            <a:outerShdw rotWithShape="0" algn="tl" dir="2700000" dist="38100">
              <a:srgbClr val="000000">
                <a:alpha val="4710"/>
              </a:srgbClr>
            </a:outerShdw>
          </a:effectLst>
        </p:spPr>
        <p:txBody>
          <a:bodyPr anchorCtr="0" anchor="t" bIns="34275" lIns="68575" spcFirstLastPara="1" rIns="68575" wrap="square" tIns="34275">
            <a:noAutofit/>
          </a:bodyPr>
          <a:lstStyle/>
          <a:p>
            <a:pPr indent="0" lvl="0" marL="0" marR="0" rtl="0" algn="l">
              <a:spcBef>
                <a:spcPts val="0"/>
              </a:spcBef>
              <a:spcAft>
                <a:spcPts val="0"/>
              </a:spcAft>
              <a:buNone/>
            </a:pPr>
            <a:r>
              <a:rPr lang="en" sz="11300">
                <a:solidFill>
                  <a:schemeClr val="dk1"/>
                </a:solidFill>
                <a:latin typeface="Arial"/>
                <a:ea typeface="Arial"/>
                <a:cs typeface="Arial"/>
                <a:sym typeface="Arial"/>
              </a:rPr>
              <a:t>6</a:t>
            </a:r>
            <a:endParaRPr sz="11300">
              <a:solidFill>
                <a:schemeClr val="dk1"/>
              </a:solidFill>
              <a:latin typeface="Calibri"/>
              <a:ea typeface="Calibri"/>
              <a:cs typeface="Calibri"/>
              <a:sym typeface="Calibri"/>
            </a:endParaRPr>
          </a:p>
        </p:txBody>
      </p:sp>
      <p:pic>
        <p:nvPicPr>
          <p:cNvPr id="153" name="Google Shape;153;p28"/>
          <p:cNvPicPr preferRelativeResize="0"/>
          <p:nvPr/>
        </p:nvPicPr>
        <p:blipFill rotWithShape="1">
          <a:blip r:embed="rId3">
            <a:alphaModFix/>
          </a:blip>
          <a:srcRect b="0" l="0" r="0" t="0"/>
          <a:stretch/>
        </p:blipFill>
        <p:spPr>
          <a:xfrm>
            <a:off x="494017" y="1927615"/>
            <a:ext cx="646939" cy="646939"/>
          </a:xfrm>
          <a:prstGeom prst="rect">
            <a:avLst/>
          </a:prstGeom>
          <a:noFill/>
          <a:ln>
            <a:noFill/>
          </a:ln>
        </p:spPr>
      </p:pic>
      <p:pic>
        <p:nvPicPr>
          <p:cNvPr id="154" name="Google Shape;154;p28"/>
          <p:cNvPicPr preferRelativeResize="0"/>
          <p:nvPr/>
        </p:nvPicPr>
        <p:blipFill rotWithShape="1">
          <a:blip r:embed="rId4">
            <a:alphaModFix/>
          </a:blip>
          <a:srcRect b="0" l="0" r="0" t="0"/>
          <a:stretch/>
        </p:blipFill>
        <p:spPr>
          <a:xfrm>
            <a:off x="494017" y="2895219"/>
            <a:ext cx="646939" cy="646939"/>
          </a:xfrm>
          <a:prstGeom prst="rect">
            <a:avLst/>
          </a:prstGeom>
          <a:noFill/>
          <a:ln>
            <a:noFill/>
          </a:ln>
        </p:spPr>
      </p:pic>
      <p:pic>
        <p:nvPicPr>
          <p:cNvPr id="155" name="Google Shape;155;p28"/>
          <p:cNvPicPr preferRelativeResize="0"/>
          <p:nvPr/>
        </p:nvPicPr>
        <p:blipFill rotWithShape="1">
          <a:blip r:embed="rId5">
            <a:alphaModFix/>
          </a:blip>
          <a:srcRect b="0" l="0" r="0" t="0"/>
          <a:stretch/>
        </p:blipFill>
        <p:spPr>
          <a:xfrm>
            <a:off x="494017" y="3862823"/>
            <a:ext cx="646939" cy="646939"/>
          </a:xfrm>
          <a:prstGeom prst="rect">
            <a:avLst/>
          </a:prstGeom>
          <a:noFill/>
          <a:ln>
            <a:noFill/>
          </a:ln>
        </p:spPr>
      </p:pic>
      <p:pic>
        <p:nvPicPr>
          <p:cNvPr id="156" name="Google Shape;156;p28"/>
          <p:cNvPicPr preferRelativeResize="0"/>
          <p:nvPr/>
        </p:nvPicPr>
        <p:blipFill rotWithShape="1">
          <a:blip r:embed="rId6">
            <a:alphaModFix/>
          </a:blip>
          <a:srcRect b="0" l="0" r="0" t="0"/>
          <a:stretch/>
        </p:blipFill>
        <p:spPr>
          <a:xfrm>
            <a:off x="4380896" y="1929145"/>
            <a:ext cx="646939" cy="646939"/>
          </a:xfrm>
          <a:prstGeom prst="rect">
            <a:avLst/>
          </a:prstGeom>
          <a:noFill/>
          <a:ln>
            <a:noFill/>
          </a:ln>
        </p:spPr>
      </p:pic>
      <p:pic>
        <p:nvPicPr>
          <p:cNvPr id="157" name="Google Shape;157;p28"/>
          <p:cNvPicPr preferRelativeResize="0"/>
          <p:nvPr/>
        </p:nvPicPr>
        <p:blipFill rotWithShape="1">
          <a:blip r:embed="rId7">
            <a:alphaModFix/>
          </a:blip>
          <a:srcRect b="0" l="0" r="0" t="0"/>
          <a:stretch/>
        </p:blipFill>
        <p:spPr>
          <a:xfrm>
            <a:off x="4380896" y="2895219"/>
            <a:ext cx="646939" cy="646939"/>
          </a:xfrm>
          <a:prstGeom prst="rect">
            <a:avLst/>
          </a:prstGeom>
          <a:noFill/>
          <a:ln>
            <a:noFill/>
          </a:ln>
        </p:spPr>
      </p:pic>
      <p:pic>
        <p:nvPicPr>
          <p:cNvPr id="158" name="Google Shape;158;p28"/>
          <p:cNvPicPr preferRelativeResize="0"/>
          <p:nvPr/>
        </p:nvPicPr>
        <p:blipFill rotWithShape="1">
          <a:blip r:embed="rId8">
            <a:alphaModFix/>
          </a:blip>
          <a:srcRect b="0" l="0" r="0" t="0"/>
          <a:stretch/>
        </p:blipFill>
        <p:spPr>
          <a:xfrm>
            <a:off x="4380896" y="3861293"/>
            <a:ext cx="646939" cy="646939"/>
          </a:xfrm>
          <a:prstGeom prst="rect">
            <a:avLst/>
          </a:prstGeom>
          <a:noFill/>
          <a:ln>
            <a:noFill/>
          </a:ln>
        </p:spPr>
      </p:pic>
      <p:sp>
        <p:nvSpPr>
          <p:cNvPr id="159" name="Google Shape;159;p28"/>
          <p:cNvSpPr txBox="1"/>
          <p:nvPr/>
        </p:nvSpPr>
        <p:spPr>
          <a:xfrm>
            <a:off x="4984744" y="1995525"/>
            <a:ext cx="3806700" cy="2133300"/>
          </a:xfrm>
          <a:prstGeom prst="rect">
            <a:avLst/>
          </a:prstGeom>
          <a:noFill/>
          <a:ln>
            <a:noFill/>
          </a:ln>
        </p:spPr>
        <p:txBody>
          <a:bodyPr anchorCtr="0" anchor="t" bIns="91425" lIns="91425" spcFirstLastPara="1" rIns="91425" wrap="square" tIns="91425">
            <a:noAutofit/>
          </a:bodyPr>
          <a:lstStyle/>
          <a:p>
            <a:pPr indent="107950" lvl="0" marL="215900" marR="0" rtl="0" algn="l">
              <a:lnSpc>
                <a:spcPct val="115000"/>
              </a:lnSpc>
              <a:spcBef>
                <a:spcPts val="0"/>
              </a:spcBef>
              <a:spcAft>
                <a:spcPts val="0"/>
              </a:spcAft>
              <a:buClr>
                <a:schemeClr val="dk1"/>
              </a:buClr>
              <a:buSzPts val="2700"/>
              <a:buFont typeface="Open Sans"/>
              <a:buAutoNum type="arabicPeriod" startAt="4"/>
            </a:pPr>
            <a:r>
              <a:rPr lang="en" sz="2700">
                <a:solidFill>
                  <a:schemeClr val="dk1"/>
                </a:solidFill>
                <a:latin typeface="Open Sans"/>
                <a:ea typeface="Open Sans"/>
                <a:cs typeface="Open Sans"/>
                <a:sym typeface="Open Sans"/>
              </a:rPr>
              <a:t>FUND IT </a:t>
            </a:r>
            <a:endParaRPr sz="2700">
              <a:latin typeface="Open Sans"/>
              <a:ea typeface="Open Sans"/>
              <a:cs typeface="Open Sans"/>
              <a:sym typeface="Open Sans"/>
            </a:endParaRPr>
          </a:p>
          <a:p>
            <a:pPr indent="0" lvl="0" marL="495300" marR="0" rtl="0" algn="l">
              <a:lnSpc>
                <a:spcPct val="115000"/>
              </a:lnSpc>
              <a:spcBef>
                <a:spcPts val="0"/>
              </a:spcBef>
              <a:spcAft>
                <a:spcPts val="0"/>
              </a:spcAft>
              <a:buNone/>
            </a:pPr>
            <a:r>
              <a:t/>
            </a:r>
            <a:endParaRPr sz="2700">
              <a:latin typeface="Open Sans"/>
              <a:ea typeface="Open Sans"/>
              <a:cs typeface="Open Sans"/>
              <a:sym typeface="Open Sans"/>
            </a:endParaRPr>
          </a:p>
          <a:p>
            <a:pPr indent="107950" lvl="0" marL="215900" marR="0" rtl="0" algn="l">
              <a:lnSpc>
                <a:spcPct val="115000"/>
              </a:lnSpc>
              <a:spcBef>
                <a:spcPts val="0"/>
              </a:spcBef>
              <a:spcAft>
                <a:spcPts val="0"/>
              </a:spcAft>
              <a:buClr>
                <a:schemeClr val="dk1"/>
              </a:buClr>
              <a:buSzPts val="2700"/>
              <a:buFont typeface="Open Sans"/>
              <a:buAutoNum type="arabicPeriod" startAt="4"/>
            </a:pPr>
            <a:r>
              <a:rPr lang="en" sz="2700">
                <a:solidFill>
                  <a:schemeClr val="dk1"/>
                </a:solidFill>
                <a:latin typeface="Open Sans"/>
                <a:ea typeface="Open Sans"/>
                <a:cs typeface="Open Sans"/>
                <a:sym typeface="Open Sans"/>
              </a:rPr>
              <a:t>FIX IT &amp; FILL IT</a:t>
            </a:r>
            <a:endParaRPr sz="2700">
              <a:solidFill>
                <a:schemeClr val="dk1"/>
              </a:solidFill>
              <a:latin typeface="Open Sans"/>
              <a:ea typeface="Open Sans"/>
              <a:cs typeface="Open Sans"/>
              <a:sym typeface="Open Sans"/>
            </a:endParaRPr>
          </a:p>
          <a:p>
            <a:pPr indent="0" lvl="0" marL="495300" marR="0" rtl="0" algn="l">
              <a:lnSpc>
                <a:spcPct val="115000"/>
              </a:lnSpc>
              <a:spcBef>
                <a:spcPts val="0"/>
              </a:spcBef>
              <a:spcAft>
                <a:spcPts val="0"/>
              </a:spcAft>
              <a:buNone/>
            </a:pPr>
            <a:r>
              <a:t/>
            </a:r>
            <a:endParaRPr sz="2700">
              <a:solidFill>
                <a:schemeClr val="dk1"/>
              </a:solidFill>
              <a:latin typeface="Open Sans"/>
              <a:ea typeface="Open Sans"/>
              <a:cs typeface="Open Sans"/>
              <a:sym typeface="Open Sans"/>
            </a:endParaRPr>
          </a:p>
          <a:p>
            <a:pPr indent="107950" lvl="0" marL="215900" marR="0" rtl="0" algn="l">
              <a:lnSpc>
                <a:spcPct val="115000"/>
              </a:lnSpc>
              <a:spcBef>
                <a:spcPts val="0"/>
              </a:spcBef>
              <a:spcAft>
                <a:spcPts val="0"/>
              </a:spcAft>
              <a:buClr>
                <a:schemeClr val="dk1"/>
              </a:buClr>
              <a:buSzPts val="2700"/>
              <a:buFont typeface="Open Sans"/>
              <a:buAutoNum type="arabicPeriod" startAt="4"/>
            </a:pPr>
            <a:r>
              <a:rPr lang="en" sz="2700">
                <a:solidFill>
                  <a:schemeClr val="dk1"/>
                </a:solidFill>
                <a:latin typeface="Open Sans"/>
                <a:ea typeface="Open Sans"/>
                <a:cs typeface="Open Sans"/>
                <a:sym typeface="Open Sans"/>
              </a:rPr>
              <a:t>FLIP IT </a:t>
            </a:r>
            <a:endParaRPr sz="2700"/>
          </a:p>
          <a:p>
            <a:pPr indent="-279400" lvl="0" marL="838200" marR="0" rtl="0" algn="l">
              <a:lnSpc>
                <a:spcPct val="90000"/>
              </a:lnSpc>
              <a:spcBef>
                <a:spcPts val="1900"/>
              </a:spcBef>
              <a:spcAft>
                <a:spcPts val="300"/>
              </a:spcAft>
              <a:buClr>
                <a:schemeClr val="dk1"/>
              </a:buClr>
              <a:buSzPts val="1700"/>
              <a:buFont typeface="Calibri"/>
              <a:buNone/>
            </a:pPr>
            <a:r>
              <a:t/>
            </a:r>
            <a:endParaRPr sz="21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29"/>
          <p:cNvSpPr txBox="1"/>
          <p:nvPr>
            <p:ph type="ctrTitle"/>
          </p:nvPr>
        </p:nvSpPr>
        <p:spPr>
          <a:xfrm>
            <a:off x="325850" y="1888375"/>
            <a:ext cx="8520600" cy="84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1" i="0" lang="en" sz="5400" u="none" cap="none" strike="noStrike">
                <a:solidFill>
                  <a:schemeClr val="lt1"/>
                </a:solidFill>
                <a:latin typeface="Arial"/>
                <a:ea typeface="Arial"/>
                <a:cs typeface="Arial"/>
                <a:sym typeface="Arial"/>
              </a:rPr>
              <a:t>STEP 2:</a:t>
            </a:r>
            <a:endParaRPr b="1" i="0" sz="5400" u="none" cap="none" strike="noStrike">
              <a:solidFill>
                <a:schemeClr val="lt1"/>
              </a:solidFill>
              <a:latin typeface="Arial"/>
              <a:ea typeface="Arial"/>
              <a:cs typeface="Arial"/>
              <a:sym typeface="Arial"/>
            </a:endParaRPr>
          </a:p>
        </p:txBody>
      </p:sp>
      <p:sp>
        <p:nvSpPr>
          <p:cNvPr id="165" name="Google Shape;165;p29"/>
          <p:cNvSpPr/>
          <p:nvPr/>
        </p:nvSpPr>
        <p:spPr>
          <a:xfrm>
            <a:off x="3229847" y="2559763"/>
            <a:ext cx="27126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5400" u="none" cap="none" strike="noStrike">
                <a:solidFill>
                  <a:srgbClr val="FFC000"/>
                </a:solidFill>
                <a:latin typeface="Open Sans ExtraBold"/>
                <a:ea typeface="Open Sans ExtraBold"/>
                <a:cs typeface="Open Sans ExtraBold"/>
                <a:sym typeface="Open Sans ExtraBold"/>
              </a:rPr>
              <a:t>FIND IT</a:t>
            </a:r>
            <a:endParaRPr b="0" i="0" sz="5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Google Shape;170;p30"/>
          <p:cNvSpPr/>
          <p:nvPr/>
        </p:nvSpPr>
        <p:spPr>
          <a:xfrm>
            <a:off x="0" y="0"/>
            <a:ext cx="9144000" cy="1490252"/>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71" name="Google Shape;171;p30"/>
          <p:cNvSpPr txBox="1"/>
          <p:nvPr>
            <p:ph type="title"/>
          </p:nvPr>
        </p:nvSpPr>
        <p:spPr>
          <a:xfrm>
            <a:off x="1819375" y="141675"/>
            <a:ext cx="7264800" cy="1206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4100"/>
              <a:buFont typeface="Arial"/>
              <a:buNone/>
            </a:pPr>
            <a:r>
              <a:rPr b="1" i="0" lang="en" sz="4100" u="none" cap="none" strike="noStrike">
                <a:solidFill>
                  <a:schemeClr val="lt1"/>
                </a:solidFill>
                <a:latin typeface="Arial"/>
                <a:ea typeface="Arial"/>
                <a:cs typeface="Arial"/>
                <a:sym typeface="Arial"/>
              </a:rPr>
              <a:t>RULES OF THE ROAD</a:t>
            </a:r>
            <a:endParaRPr b="0" i="0" sz="2800" u="none" cap="none" strike="noStrike">
              <a:solidFill>
                <a:schemeClr val="lt1"/>
              </a:solidFill>
              <a:latin typeface="Arial"/>
              <a:ea typeface="Arial"/>
              <a:cs typeface="Arial"/>
              <a:sym typeface="Arial"/>
            </a:endParaRPr>
          </a:p>
        </p:txBody>
      </p:sp>
      <p:sp>
        <p:nvSpPr>
          <p:cNvPr id="172" name="Google Shape;172;p30"/>
          <p:cNvSpPr/>
          <p:nvPr/>
        </p:nvSpPr>
        <p:spPr>
          <a:xfrm>
            <a:off x="0" y="0"/>
            <a:ext cx="1540514" cy="149025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73" name="Google Shape;173;p30"/>
          <p:cNvPicPr preferRelativeResize="0"/>
          <p:nvPr/>
        </p:nvPicPr>
        <p:blipFill rotWithShape="1">
          <a:blip r:embed="rId3">
            <a:alphaModFix/>
          </a:blip>
          <a:srcRect b="0" l="0" r="0" t="0"/>
          <a:stretch/>
        </p:blipFill>
        <p:spPr>
          <a:xfrm>
            <a:off x="367971" y="309488"/>
            <a:ext cx="933823" cy="933823"/>
          </a:xfrm>
          <a:prstGeom prst="rect">
            <a:avLst/>
          </a:prstGeom>
          <a:noFill/>
          <a:ln>
            <a:noFill/>
          </a:ln>
        </p:spPr>
      </p:pic>
      <p:sp>
        <p:nvSpPr>
          <p:cNvPr id="174" name="Google Shape;174;p30"/>
          <p:cNvSpPr txBox="1"/>
          <p:nvPr/>
        </p:nvSpPr>
        <p:spPr>
          <a:xfrm>
            <a:off x="479650" y="1579400"/>
            <a:ext cx="7483800" cy="3000000"/>
          </a:xfrm>
          <a:prstGeom prst="rect">
            <a:avLst/>
          </a:prstGeom>
          <a:noFill/>
          <a:ln>
            <a:noFill/>
          </a:ln>
        </p:spPr>
        <p:txBody>
          <a:bodyPr anchorCtr="0" anchor="ctr" bIns="91425" lIns="91425" spcFirstLastPara="1" rIns="91425" wrap="square" tIns="91425">
            <a:noAutofit/>
          </a:bodyPr>
          <a:lstStyle/>
          <a:p>
            <a:pPr indent="-482588" lvl="0" marL="609584" rtl="0" algn="l">
              <a:lnSpc>
                <a:spcPct val="114000"/>
              </a:lnSpc>
              <a:spcBef>
                <a:spcPts val="300"/>
              </a:spcBef>
              <a:spcAft>
                <a:spcPts val="0"/>
              </a:spcAft>
              <a:buClr>
                <a:schemeClr val="dk1"/>
              </a:buClr>
              <a:buSzPts val="2200"/>
              <a:buFont typeface="Open Sans SemiBold"/>
              <a:buChar char="▪"/>
            </a:pPr>
            <a:r>
              <a:rPr lang="en" sz="2200">
                <a:solidFill>
                  <a:schemeClr val="dk1"/>
                </a:solidFill>
                <a:latin typeface="Open Sans SemiBold"/>
                <a:ea typeface="Open Sans SemiBold"/>
                <a:cs typeface="Open Sans SemiBold"/>
                <a:sym typeface="Open Sans SemiBold"/>
              </a:rPr>
              <a:t>Always buy wholesale</a:t>
            </a:r>
            <a:endParaRPr sz="2200">
              <a:solidFill>
                <a:schemeClr val="dk1"/>
              </a:solidFill>
              <a:latin typeface="Open Sans SemiBold"/>
              <a:ea typeface="Open Sans SemiBold"/>
              <a:cs typeface="Open Sans SemiBold"/>
              <a:sym typeface="Open Sans SemiBold"/>
            </a:endParaRPr>
          </a:p>
          <a:p>
            <a:pPr indent="-482588" lvl="0" marL="609584" rtl="0" algn="l">
              <a:lnSpc>
                <a:spcPct val="114000"/>
              </a:lnSpc>
              <a:spcBef>
                <a:spcPts val="300"/>
              </a:spcBef>
              <a:spcAft>
                <a:spcPts val="0"/>
              </a:spcAft>
              <a:buClr>
                <a:schemeClr val="dk1"/>
              </a:buClr>
              <a:buSzPts val="2200"/>
              <a:buFont typeface="Open Sans SemiBold"/>
              <a:buChar char="▪"/>
            </a:pPr>
            <a:r>
              <a:rPr lang="en" sz="2200">
                <a:solidFill>
                  <a:schemeClr val="dk1"/>
                </a:solidFill>
                <a:latin typeface="Open Sans SemiBold"/>
                <a:ea typeface="Open Sans SemiBold"/>
                <a:cs typeface="Open Sans SemiBold"/>
                <a:sym typeface="Open Sans SemiBold"/>
              </a:rPr>
              <a:t>Have a “deal-finding” mindset </a:t>
            </a:r>
            <a:endParaRPr sz="2200">
              <a:solidFill>
                <a:schemeClr val="dk1"/>
              </a:solidFill>
              <a:latin typeface="Open Sans SemiBold"/>
              <a:ea typeface="Open Sans SemiBold"/>
              <a:cs typeface="Open Sans SemiBold"/>
              <a:sym typeface="Open Sans SemiBold"/>
            </a:endParaRPr>
          </a:p>
          <a:p>
            <a:pPr indent="-482588" lvl="0" marL="609584" rtl="0" algn="l">
              <a:lnSpc>
                <a:spcPct val="114000"/>
              </a:lnSpc>
              <a:spcBef>
                <a:spcPts val="300"/>
              </a:spcBef>
              <a:spcAft>
                <a:spcPts val="0"/>
              </a:spcAft>
              <a:buClr>
                <a:schemeClr val="dk1"/>
              </a:buClr>
              <a:buSzPts val="2200"/>
              <a:buFont typeface="Open Sans SemiBold"/>
              <a:buChar char="▪"/>
            </a:pPr>
            <a:r>
              <a:rPr lang="en" sz="2200">
                <a:solidFill>
                  <a:schemeClr val="dk1"/>
                </a:solidFill>
                <a:latin typeface="Open Sans SemiBold"/>
                <a:ea typeface="Open Sans SemiBold"/>
                <a:cs typeface="Open Sans SemiBold"/>
                <a:sym typeface="Open Sans SemiBold"/>
              </a:rPr>
              <a:t>Go direct-to-seller</a:t>
            </a:r>
            <a:endParaRPr sz="2200">
              <a:solidFill>
                <a:schemeClr val="dk1"/>
              </a:solidFill>
              <a:latin typeface="Open Sans SemiBold"/>
              <a:ea typeface="Open Sans SemiBold"/>
              <a:cs typeface="Open Sans SemiBold"/>
              <a:sym typeface="Open Sans SemiBold"/>
            </a:endParaRPr>
          </a:p>
          <a:p>
            <a:pPr indent="-482588" lvl="0" marL="609584" rtl="0" algn="l">
              <a:lnSpc>
                <a:spcPct val="114000"/>
              </a:lnSpc>
              <a:spcBef>
                <a:spcPts val="300"/>
              </a:spcBef>
              <a:spcAft>
                <a:spcPts val="0"/>
              </a:spcAft>
              <a:buClr>
                <a:schemeClr val="dk1"/>
              </a:buClr>
              <a:buSzPts val="2200"/>
              <a:buFont typeface="Open Sans SemiBold"/>
              <a:buChar char="▪"/>
            </a:pPr>
            <a:r>
              <a:rPr lang="en" sz="2200">
                <a:solidFill>
                  <a:schemeClr val="dk1"/>
                </a:solidFill>
                <a:latin typeface="Open Sans SemiBold"/>
                <a:ea typeface="Open Sans SemiBold"/>
                <a:cs typeface="Open Sans SemiBold"/>
                <a:sym typeface="Open Sans SemiBold"/>
              </a:rPr>
              <a:t>Focus on the right locations </a:t>
            </a:r>
            <a:endParaRPr sz="2200">
              <a:solidFill>
                <a:schemeClr val="dk1"/>
              </a:solidFill>
              <a:latin typeface="Open Sans SemiBold"/>
              <a:ea typeface="Open Sans SemiBold"/>
              <a:cs typeface="Open Sans SemiBold"/>
              <a:sym typeface="Open Sans SemiBold"/>
            </a:endParaRPr>
          </a:p>
          <a:p>
            <a:pPr indent="-482588" lvl="0" marL="609584" rtl="0" algn="l">
              <a:lnSpc>
                <a:spcPct val="114000"/>
              </a:lnSpc>
              <a:spcBef>
                <a:spcPts val="300"/>
              </a:spcBef>
              <a:spcAft>
                <a:spcPts val="0"/>
              </a:spcAft>
              <a:buClr>
                <a:schemeClr val="dk1"/>
              </a:buClr>
              <a:buSzPts val="2200"/>
              <a:buFont typeface="Open Sans SemiBold"/>
              <a:buChar char="▪"/>
            </a:pPr>
            <a:r>
              <a:rPr lang="en" sz="2200">
                <a:solidFill>
                  <a:schemeClr val="dk1"/>
                </a:solidFill>
                <a:latin typeface="Open Sans SemiBold"/>
                <a:ea typeface="Open Sans SemiBold"/>
                <a:cs typeface="Open Sans SemiBold"/>
                <a:sym typeface="Open Sans SemiBold"/>
              </a:rPr>
              <a:t>Focus on the right deal criteria</a:t>
            </a:r>
            <a:endParaRPr sz="2200">
              <a:solidFill>
                <a:schemeClr val="dk1"/>
              </a:solidFill>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31"/>
          <p:cNvSpPr/>
          <p:nvPr/>
        </p:nvSpPr>
        <p:spPr>
          <a:xfrm>
            <a:off x="0" y="4674517"/>
            <a:ext cx="9144000" cy="232135"/>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0" name="Google Shape;180;p31"/>
          <p:cNvSpPr txBox="1"/>
          <p:nvPr>
            <p:ph type="title"/>
          </p:nvPr>
        </p:nvSpPr>
        <p:spPr>
          <a:xfrm>
            <a:off x="311700" y="1728675"/>
            <a:ext cx="8520600" cy="633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sz="3000">
                <a:solidFill>
                  <a:schemeClr val="lt1"/>
                </a:solidFill>
                <a:latin typeface="Open Sans"/>
                <a:ea typeface="Open Sans"/>
                <a:cs typeface="Open Sans"/>
                <a:sym typeface="Open Sans"/>
              </a:rPr>
              <a:t>The Secret:  </a:t>
            </a:r>
            <a:r>
              <a:rPr b="0" i="0" lang="en" sz="3000" u="none" cap="none" strike="noStrike">
                <a:solidFill>
                  <a:schemeClr val="lt1"/>
                </a:solidFill>
                <a:latin typeface="Open Sans"/>
                <a:ea typeface="Open Sans"/>
                <a:cs typeface="Open Sans"/>
                <a:sym typeface="Open Sans"/>
              </a:rPr>
              <a:t>Creating Consistent</a:t>
            </a:r>
            <a:endParaRPr b="0" i="0" sz="3000" u="none" cap="none" strike="noStrike">
              <a:solidFill>
                <a:schemeClr val="lt1"/>
              </a:solidFill>
              <a:latin typeface="Open Sans"/>
              <a:ea typeface="Open Sans"/>
              <a:cs typeface="Open Sans"/>
              <a:sym typeface="Open Sans"/>
            </a:endParaRPr>
          </a:p>
        </p:txBody>
      </p:sp>
      <p:sp>
        <p:nvSpPr>
          <p:cNvPr id="181" name="Google Shape;181;p31"/>
          <p:cNvSpPr txBox="1"/>
          <p:nvPr>
            <p:ph idx="1" type="body"/>
          </p:nvPr>
        </p:nvSpPr>
        <p:spPr>
          <a:xfrm>
            <a:off x="311700" y="2162473"/>
            <a:ext cx="8520600" cy="672641"/>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Arial"/>
              <a:buNone/>
            </a:pPr>
            <a:r>
              <a:rPr b="1" i="0" lang="en" sz="4500" u="none" cap="none" strike="noStrike">
                <a:solidFill>
                  <a:srgbClr val="FFC000"/>
                </a:solidFill>
                <a:latin typeface="Arial"/>
                <a:ea typeface="Arial"/>
                <a:cs typeface="Arial"/>
                <a:sym typeface="Arial"/>
              </a:rPr>
              <a:t>Off-Market Deal Flow</a:t>
            </a:r>
            <a:endParaRPr b="1" i="0" sz="4500" u="none" cap="none" strike="noStrike">
              <a:solidFill>
                <a:srgbClr val="FFC000"/>
              </a:solidFill>
              <a:latin typeface="Arial"/>
              <a:ea typeface="Arial"/>
              <a:cs typeface="Arial"/>
              <a:sym typeface="Arial"/>
            </a:endParaRPr>
          </a:p>
        </p:txBody>
      </p:sp>
      <p:pic>
        <p:nvPicPr>
          <p:cNvPr id="182" name="Google Shape;182;p31"/>
          <p:cNvPicPr preferRelativeResize="0"/>
          <p:nvPr/>
        </p:nvPicPr>
        <p:blipFill rotWithShape="1">
          <a:blip r:embed="rId4">
            <a:alphaModFix/>
          </a:blip>
          <a:srcRect b="0" l="0" r="0" t="0"/>
          <a:stretch/>
        </p:blipFill>
        <p:spPr>
          <a:xfrm>
            <a:off x="3742047" y="4266513"/>
            <a:ext cx="1659907" cy="1048142"/>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6" name="Shape 186"/>
        <p:cNvGrpSpPr/>
        <p:nvPr/>
      </p:nvGrpSpPr>
      <p:grpSpPr>
        <a:xfrm>
          <a:off x="0" y="0"/>
          <a:ext cx="0" cy="0"/>
          <a:chOff x="0" y="0"/>
          <a:chExt cx="0" cy="0"/>
        </a:xfrm>
      </p:grpSpPr>
      <p:sp>
        <p:nvSpPr>
          <p:cNvPr id="187" name="Google Shape;187;p32"/>
          <p:cNvSpPr txBox="1"/>
          <p:nvPr/>
        </p:nvSpPr>
        <p:spPr>
          <a:xfrm>
            <a:off x="298605" y="158877"/>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 sz="4050" u="none" cap="none" strike="noStrike">
                <a:solidFill>
                  <a:srgbClr val="FFC000"/>
                </a:solidFill>
                <a:latin typeface="Open Sans"/>
                <a:ea typeface="Open Sans"/>
                <a:cs typeface="Open Sans"/>
                <a:sym typeface="Open Sans"/>
              </a:rPr>
              <a:t>WHERE </a:t>
            </a:r>
            <a:r>
              <a:rPr b="1" i="0" lang="en" sz="4050" u="none" cap="none" strike="noStrike">
                <a:solidFill>
                  <a:schemeClr val="dk1"/>
                </a:solidFill>
                <a:latin typeface="Open Sans"/>
                <a:ea typeface="Open Sans"/>
                <a:cs typeface="Open Sans"/>
                <a:sym typeface="Open Sans"/>
              </a:rPr>
              <a:t>TO SEARCH DAILY</a:t>
            </a:r>
            <a:endParaRPr b="1" i="0" sz="4050" u="none" cap="none" strike="noStrike">
              <a:solidFill>
                <a:schemeClr val="dk1"/>
              </a:solidFill>
              <a:latin typeface="Open Sans"/>
              <a:ea typeface="Open Sans"/>
              <a:cs typeface="Open Sans"/>
              <a:sym typeface="Open Sans"/>
            </a:endParaRPr>
          </a:p>
        </p:txBody>
      </p:sp>
      <p:sp>
        <p:nvSpPr>
          <p:cNvPr id="188" name="Google Shape;188;p32"/>
          <p:cNvSpPr/>
          <p:nvPr/>
        </p:nvSpPr>
        <p:spPr>
          <a:xfrm flipH="1" rot="10800000">
            <a:off x="0" y="998903"/>
            <a:ext cx="9144000" cy="12133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189" name="Google Shape;189;p32"/>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190" name="Google Shape;190;p32"/>
          <p:cNvSpPr/>
          <p:nvPr/>
        </p:nvSpPr>
        <p:spPr>
          <a:xfrm flipH="1" rot="10800000">
            <a:off x="7692273" y="998903"/>
            <a:ext cx="1451727" cy="121329"/>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91" name="Google Shape;191;p32"/>
          <p:cNvSpPr txBox="1"/>
          <p:nvPr>
            <p:ph idx="1" type="body"/>
          </p:nvPr>
        </p:nvSpPr>
        <p:spPr>
          <a:xfrm>
            <a:off x="311700" y="1579825"/>
            <a:ext cx="8520600" cy="2989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4000"/>
              </a:lnSpc>
              <a:spcBef>
                <a:spcPts val="400"/>
              </a:spcBef>
              <a:spcAft>
                <a:spcPts val="0"/>
              </a:spcAft>
              <a:buClr>
                <a:schemeClr val="dk1"/>
              </a:buClr>
              <a:buSzPts val="2000"/>
              <a:buFont typeface="Noto Sans Symbols"/>
              <a:buChar char="▪"/>
            </a:pPr>
            <a:r>
              <a:rPr b="1" lang="en" sz="2000">
                <a:solidFill>
                  <a:srgbClr val="222222"/>
                </a:solidFill>
                <a:latin typeface="Open Sans"/>
                <a:ea typeface="Open Sans"/>
                <a:cs typeface="Open Sans"/>
                <a:sym typeface="Open Sans"/>
              </a:rPr>
              <a:t>Existing Email List: </a:t>
            </a:r>
            <a:r>
              <a:rPr lang="en" sz="2000">
                <a:solidFill>
                  <a:srgbClr val="222222"/>
                </a:solidFill>
                <a:latin typeface="Open Sans"/>
                <a:ea typeface="Open Sans"/>
                <a:cs typeface="Open Sans"/>
                <a:sym typeface="Open Sans"/>
              </a:rPr>
              <a:t>SFR Brokers, Wholesalers, Investors</a:t>
            </a:r>
            <a:endParaRPr i="0" sz="2000" u="none" cap="none" strike="noStrike">
              <a:solidFill>
                <a:schemeClr val="dk1"/>
              </a:solidFill>
              <a:latin typeface="Open Sans"/>
              <a:ea typeface="Open Sans"/>
              <a:cs typeface="Open Sans"/>
              <a:sym typeface="Open Sans"/>
            </a:endParaRPr>
          </a:p>
          <a:p>
            <a:pPr indent="-355600" lvl="0" marL="457200" marR="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Dial for Dollars: </a:t>
            </a:r>
            <a:r>
              <a:rPr lang="en" sz="2000">
                <a:solidFill>
                  <a:schemeClr val="dk1"/>
                </a:solidFill>
                <a:latin typeface="Open Sans"/>
                <a:ea typeface="Open Sans"/>
                <a:cs typeface="Open Sans"/>
                <a:sym typeface="Open Sans"/>
              </a:rPr>
              <a:t>FSBOs, FRBOs </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Drive for Dollars:</a:t>
            </a:r>
            <a:r>
              <a:rPr lang="en" sz="2000">
                <a:solidFill>
                  <a:schemeClr val="dk1"/>
                </a:solidFill>
                <a:latin typeface="Open Sans"/>
                <a:ea typeface="Open Sans"/>
                <a:cs typeface="Open Sans"/>
                <a:sym typeface="Open Sans"/>
              </a:rPr>
              <a:t> Look for signs of distress</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Online: </a:t>
            </a:r>
            <a:r>
              <a:rPr lang="en" sz="2000">
                <a:solidFill>
                  <a:schemeClr val="dk1"/>
                </a:solidFill>
                <a:latin typeface="Open Sans"/>
                <a:ea typeface="Open Sans"/>
                <a:cs typeface="Open Sans"/>
                <a:sym typeface="Open Sans"/>
              </a:rPr>
              <a:t>Craigslist, MLS (withdrawn/expired), Loopnet (old listings), Costar (commercial data aggregator) </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Open Sans"/>
              <a:buChar char="▪"/>
            </a:pPr>
            <a:r>
              <a:rPr b="1" lang="en" sz="2000">
                <a:solidFill>
                  <a:schemeClr val="dk1"/>
                </a:solidFill>
                <a:latin typeface="Open Sans"/>
                <a:ea typeface="Open Sans"/>
                <a:cs typeface="Open Sans"/>
                <a:sym typeface="Open Sans"/>
              </a:rPr>
              <a:t>Direct Mail: </a:t>
            </a:r>
            <a:r>
              <a:rPr lang="en" sz="2000">
                <a:solidFill>
                  <a:schemeClr val="dk1"/>
                </a:solidFill>
                <a:latin typeface="Open Sans"/>
                <a:ea typeface="Open Sans"/>
                <a:cs typeface="Open Sans"/>
                <a:sym typeface="Open Sans"/>
              </a:rPr>
              <a:t>Postcards, Letters, Gift Baskets</a:t>
            </a:r>
            <a:endParaRPr sz="2000">
              <a:solidFill>
                <a:schemeClr val="dk1"/>
              </a:solidFill>
              <a:latin typeface="Open Sans"/>
              <a:ea typeface="Open Sans"/>
              <a:cs typeface="Open Sans"/>
              <a:sym typeface="Open Sans"/>
            </a:endParaRPr>
          </a:p>
          <a:p>
            <a:pPr indent="-342900" lvl="0" marL="457200" marR="0" rtl="0" algn="ctr">
              <a:lnSpc>
                <a:spcPct val="115000"/>
              </a:lnSpc>
              <a:spcBef>
                <a:spcPts val="1600"/>
              </a:spcBef>
              <a:spcAft>
                <a:spcPts val="1600"/>
              </a:spcAft>
              <a:buClr>
                <a:schemeClr val="dk1"/>
              </a:buClr>
              <a:buSzPts val="1800"/>
              <a:buFont typeface="Noto Sans Symbols"/>
              <a:buNone/>
            </a:pPr>
            <a:r>
              <a:t/>
            </a:r>
            <a:endParaRPr b="1" i="0" sz="3500" u="none" cap="none" strike="noStrik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33"/>
          <p:cNvSpPr/>
          <p:nvPr/>
        </p:nvSpPr>
        <p:spPr>
          <a:xfrm>
            <a:off x="0" y="4674517"/>
            <a:ext cx="9144000" cy="232135"/>
          </a:xfrm>
          <a:prstGeom prst="rect">
            <a:avLst/>
          </a:prstGeom>
          <a:solidFill>
            <a:srgbClr val="FFCC8B"/>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97" name="Google Shape;197;p33"/>
          <p:cNvSpPr txBox="1"/>
          <p:nvPr>
            <p:ph type="title"/>
          </p:nvPr>
        </p:nvSpPr>
        <p:spPr>
          <a:xfrm>
            <a:off x="311700" y="1679050"/>
            <a:ext cx="8520600" cy="70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3600" u="none" cap="none" strike="noStrike">
                <a:solidFill>
                  <a:schemeClr val="lt1"/>
                </a:solidFill>
                <a:latin typeface="Open Sans"/>
                <a:ea typeface="Open Sans"/>
                <a:cs typeface="Open Sans"/>
                <a:sym typeface="Open Sans"/>
              </a:rPr>
              <a:t>Gift Baskets = </a:t>
            </a:r>
            <a:endParaRPr b="0" i="0" sz="3600" u="none" cap="none" strike="noStrike">
              <a:solidFill>
                <a:schemeClr val="lt1"/>
              </a:solidFill>
              <a:latin typeface="Open Sans"/>
              <a:ea typeface="Open Sans"/>
              <a:cs typeface="Open Sans"/>
              <a:sym typeface="Open Sans"/>
            </a:endParaRPr>
          </a:p>
        </p:txBody>
      </p:sp>
      <p:sp>
        <p:nvSpPr>
          <p:cNvPr id="198" name="Google Shape;198;p33"/>
          <p:cNvSpPr txBox="1"/>
          <p:nvPr>
            <p:ph idx="1" type="body"/>
          </p:nvPr>
        </p:nvSpPr>
        <p:spPr>
          <a:xfrm>
            <a:off x="311700" y="2217909"/>
            <a:ext cx="8520600" cy="2703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Arial"/>
              <a:buNone/>
            </a:pPr>
            <a:r>
              <a:rPr b="1" i="0" lang="en" sz="4400" u="none" cap="none" strike="noStrike">
                <a:solidFill>
                  <a:srgbClr val="FFC000"/>
                </a:solidFill>
                <a:latin typeface="Arial"/>
                <a:ea typeface="Arial"/>
                <a:cs typeface="Arial"/>
                <a:sym typeface="Arial"/>
              </a:rPr>
              <a:t>100% RESPONSE RATE</a:t>
            </a:r>
            <a:endParaRPr b="1" i="0" sz="4400" u="none" cap="none" strike="noStrike">
              <a:solidFill>
                <a:srgbClr val="FFC000"/>
              </a:solidFill>
              <a:latin typeface="Arial"/>
              <a:ea typeface="Arial"/>
              <a:cs typeface="Arial"/>
              <a:sym typeface="Arial"/>
            </a:endParaRPr>
          </a:p>
        </p:txBody>
      </p:sp>
      <p:pic>
        <p:nvPicPr>
          <p:cNvPr id="199" name="Google Shape;199;p33"/>
          <p:cNvPicPr preferRelativeResize="0"/>
          <p:nvPr/>
        </p:nvPicPr>
        <p:blipFill rotWithShape="1">
          <a:blip r:embed="rId4">
            <a:alphaModFix/>
          </a:blip>
          <a:srcRect b="0" l="0" r="0" t="0"/>
          <a:stretch/>
        </p:blipFill>
        <p:spPr>
          <a:xfrm>
            <a:off x="3742047" y="4266513"/>
            <a:ext cx="1659907" cy="1048142"/>
          </a:xfrm>
          <a:prstGeom prst="rect">
            <a:avLst/>
          </a:prstGeom>
          <a:noFill/>
          <a:ln>
            <a:noFill/>
          </a:ln>
          <a:effectLst>
            <a:outerShdw blurRad="50800" rotWithShape="0" algn="t" dir="54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3" name="Shape 203"/>
        <p:cNvGrpSpPr/>
        <p:nvPr/>
      </p:nvGrpSpPr>
      <p:grpSpPr>
        <a:xfrm>
          <a:off x="0" y="0"/>
          <a:ext cx="0" cy="0"/>
          <a:chOff x="0" y="0"/>
          <a:chExt cx="0" cy="0"/>
        </a:xfrm>
      </p:grpSpPr>
      <p:sp>
        <p:nvSpPr>
          <p:cNvPr id="204" name="Google Shape;204;p34"/>
          <p:cNvSpPr txBox="1"/>
          <p:nvPr/>
        </p:nvSpPr>
        <p:spPr>
          <a:xfrm>
            <a:off x="298605" y="158877"/>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 sz="4050" u="none" cap="none" strike="noStrike">
                <a:solidFill>
                  <a:srgbClr val="FFC000"/>
                </a:solidFill>
                <a:latin typeface="Open Sans"/>
                <a:ea typeface="Open Sans"/>
                <a:cs typeface="Open Sans"/>
                <a:sym typeface="Open Sans"/>
              </a:rPr>
              <a:t>WHERE </a:t>
            </a:r>
            <a:r>
              <a:rPr b="1" i="0" lang="en" sz="4050" u="none" cap="none" strike="noStrike">
                <a:solidFill>
                  <a:schemeClr val="dk1"/>
                </a:solidFill>
                <a:latin typeface="Open Sans"/>
                <a:ea typeface="Open Sans"/>
                <a:cs typeface="Open Sans"/>
                <a:sym typeface="Open Sans"/>
              </a:rPr>
              <a:t>TO SEARCH DAILY</a:t>
            </a:r>
            <a:endParaRPr b="1" i="0" sz="4050" u="none" cap="none" strike="noStrike">
              <a:solidFill>
                <a:schemeClr val="dk1"/>
              </a:solidFill>
              <a:latin typeface="Open Sans"/>
              <a:ea typeface="Open Sans"/>
              <a:cs typeface="Open Sans"/>
              <a:sym typeface="Open Sans"/>
            </a:endParaRPr>
          </a:p>
        </p:txBody>
      </p:sp>
      <p:sp>
        <p:nvSpPr>
          <p:cNvPr id="205" name="Google Shape;205;p34"/>
          <p:cNvSpPr/>
          <p:nvPr/>
        </p:nvSpPr>
        <p:spPr>
          <a:xfrm flipH="1" rot="10800000">
            <a:off x="0" y="999033"/>
            <a:ext cx="9144000" cy="12120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06" name="Google Shape;206;p34"/>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07" name="Google Shape;207;p34"/>
          <p:cNvSpPr/>
          <p:nvPr/>
        </p:nvSpPr>
        <p:spPr>
          <a:xfrm flipH="1" rot="10800000">
            <a:off x="7692273" y="999032"/>
            <a:ext cx="1451700" cy="121200"/>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08" name="Google Shape;208;p34"/>
          <p:cNvSpPr txBox="1"/>
          <p:nvPr>
            <p:ph idx="1" type="body"/>
          </p:nvPr>
        </p:nvSpPr>
        <p:spPr>
          <a:xfrm>
            <a:off x="311700" y="1579825"/>
            <a:ext cx="8701800" cy="2989200"/>
          </a:xfrm>
          <a:prstGeom prst="rect">
            <a:avLst/>
          </a:prstGeom>
          <a:noFill/>
          <a:ln>
            <a:noFill/>
          </a:ln>
        </p:spPr>
        <p:txBody>
          <a:bodyPr anchorCtr="0" anchor="t" bIns="91425" lIns="91425" spcFirstLastPara="1" rIns="91425" wrap="square" tIns="91425">
            <a:noAutofit/>
          </a:bodyPr>
          <a:lstStyle/>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Networking:</a:t>
            </a:r>
            <a:r>
              <a:rPr lang="en" sz="2000">
                <a:solidFill>
                  <a:schemeClr val="dk1"/>
                </a:solidFill>
                <a:latin typeface="Open Sans"/>
                <a:ea typeface="Open Sans"/>
                <a:cs typeface="Open Sans"/>
                <a:sym typeface="Open Sans"/>
              </a:rPr>
              <a:t> REIAs, Landlord Associations, Meetups</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Social Media:</a:t>
            </a:r>
            <a:r>
              <a:rPr lang="en" sz="2000">
                <a:solidFill>
                  <a:schemeClr val="dk1"/>
                </a:solidFill>
                <a:latin typeface="Open Sans"/>
                <a:ea typeface="Open Sans"/>
                <a:cs typeface="Open Sans"/>
                <a:sym typeface="Open Sans"/>
              </a:rPr>
              <a:t> Facebook, LinkedIn, Instagram, BiggerPockets</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Vendors: </a:t>
            </a:r>
            <a:r>
              <a:rPr lang="en" sz="2000">
                <a:solidFill>
                  <a:schemeClr val="dk1"/>
                </a:solidFill>
                <a:latin typeface="Open Sans"/>
                <a:ea typeface="Open Sans"/>
                <a:cs typeface="Open Sans"/>
                <a:sym typeface="Open Sans"/>
              </a:rPr>
              <a:t>Landscapers, Exterminators, Appliances, Mgmt Company</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Building Departments: </a:t>
            </a:r>
            <a:r>
              <a:rPr lang="en" sz="2000">
                <a:solidFill>
                  <a:schemeClr val="dk1"/>
                </a:solidFill>
                <a:latin typeface="Open Sans"/>
                <a:ea typeface="Open Sans"/>
                <a:cs typeface="Open Sans"/>
                <a:sym typeface="Open Sans"/>
              </a:rPr>
              <a:t>Violation Lists</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Delinquent Billing:</a:t>
            </a:r>
            <a:r>
              <a:rPr lang="en" sz="2000">
                <a:solidFill>
                  <a:schemeClr val="dk1"/>
                </a:solidFill>
                <a:latin typeface="Open Sans"/>
                <a:ea typeface="Open Sans"/>
                <a:cs typeface="Open Sans"/>
                <a:sym typeface="Open Sans"/>
              </a:rPr>
              <a:t> Property Taxes, Utilities </a:t>
            </a:r>
            <a:endParaRPr sz="2000">
              <a:solidFill>
                <a:schemeClr val="dk1"/>
              </a:solidFill>
              <a:latin typeface="Open Sans"/>
              <a:ea typeface="Open Sans"/>
              <a:cs typeface="Open Sans"/>
              <a:sym typeface="Open Sans"/>
            </a:endParaRPr>
          </a:p>
          <a:p>
            <a:pPr indent="-355600" lvl="0" marL="457200" rtl="0" algn="l">
              <a:lnSpc>
                <a:spcPct val="114000"/>
              </a:lnSpc>
              <a:spcBef>
                <a:spcPts val="400"/>
              </a:spcBef>
              <a:spcAft>
                <a:spcPts val="0"/>
              </a:spcAft>
              <a:buClr>
                <a:schemeClr val="dk1"/>
              </a:buClr>
              <a:buSzPts val="2000"/>
              <a:buFont typeface="Noto Sans Symbols"/>
              <a:buChar char="▪"/>
            </a:pPr>
            <a:r>
              <a:rPr b="1" lang="en" sz="2000">
                <a:solidFill>
                  <a:schemeClr val="dk1"/>
                </a:solidFill>
                <a:latin typeface="Open Sans"/>
                <a:ea typeface="Open Sans"/>
                <a:cs typeface="Open Sans"/>
                <a:sym typeface="Open Sans"/>
              </a:rPr>
              <a:t>Eviction Court: </a:t>
            </a:r>
            <a:r>
              <a:rPr lang="en" sz="2000">
                <a:solidFill>
                  <a:schemeClr val="dk1"/>
                </a:solidFill>
                <a:latin typeface="Open Sans"/>
                <a:ea typeface="Open Sans"/>
                <a:cs typeface="Open Sans"/>
                <a:sym typeface="Open Sans"/>
              </a:rPr>
              <a:t>Motivated sellers! </a:t>
            </a:r>
            <a:endParaRPr b="1" sz="2000">
              <a:solidFill>
                <a:schemeClr val="dk1"/>
              </a:solidFill>
              <a:latin typeface="Open Sans"/>
              <a:ea typeface="Open Sans"/>
              <a:cs typeface="Open Sans"/>
              <a:sym typeface="Open Sans"/>
            </a:endParaRPr>
          </a:p>
          <a:p>
            <a:pPr indent="-342900" lvl="0" marL="457200" marR="0" rtl="0" algn="ctr">
              <a:lnSpc>
                <a:spcPct val="114000"/>
              </a:lnSpc>
              <a:spcBef>
                <a:spcPts val="400"/>
              </a:spcBef>
              <a:spcAft>
                <a:spcPts val="0"/>
              </a:spcAft>
              <a:buClr>
                <a:schemeClr val="dk1"/>
              </a:buClr>
              <a:buSzPts val="1800"/>
              <a:buFont typeface="Noto Sans Symbols"/>
              <a:buNone/>
            </a:pPr>
            <a:r>
              <a:t/>
            </a:r>
            <a:endParaRPr b="1" i="0" sz="2000" u="none" cap="none" strike="noStrike">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2" name="Shape 212"/>
        <p:cNvGrpSpPr/>
        <p:nvPr/>
      </p:nvGrpSpPr>
      <p:grpSpPr>
        <a:xfrm>
          <a:off x="0" y="0"/>
          <a:ext cx="0" cy="0"/>
          <a:chOff x="0" y="0"/>
          <a:chExt cx="0" cy="0"/>
        </a:xfrm>
      </p:grpSpPr>
      <p:sp>
        <p:nvSpPr>
          <p:cNvPr id="213" name="Google Shape;213;p35"/>
          <p:cNvSpPr txBox="1"/>
          <p:nvPr/>
        </p:nvSpPr>
        <p:spPr>
          <a:xfrm>
            <a:off x="298605" y="158877"/>
            <a:ext cx="82590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 sz="4050" u="none" cap="none" strike="noStrike">
                <a:solidFill>
                  <a:srgbClr val="FFC000"/>
                </a:solidFill>
                <a:latin typeface="Open Sans"/>
                <a:ea typeface="Open Sans"/>
                <a:cs typeface="Open Sans"/>
                <a:sym typeface="Open Sans"/>
              </a:rPr>
              <a:t>YOUR </a:t>
            </a:r>
            <a:r>
              <a:rPr b="1" i="0" lang="en" sz="4050" u="none" cap="none" strike="noStrike">
                <a:solidFill>
                  <a:schemeClr val="dk1"/>
                </a:solidFill>
                <a:latin typeface="Open Sans"/>
                <a:ea typeface="Open Sans"/>
                <a:cs typeface="Open Sans"/>
                <a:sym typeface="Open Sans"/>
              </a:rPr>
              <a:t>EXISTING NETWORK</a:t>
            </a:r>
            <a:endParaRPr b="1" i="0" sz="4050" u="none" cap="none" strike="noStrike">
              <a:solidFill>
                <a:schemeClr val="dk1"/>
              </a:solidFill>
              <a:latin typeface="Open Sans"/>
              <a:ea typeface="Open Sans"/>
              <a:cs typeface="Open Sans"/>
              <a:sym typeface="Open Sans"/>
            </a:endParaRPr>
          </a:p>
        </p:txBody>
      </p:sp>
      <p:sp>
        <p:nvSpPr>
          <p:cNvPr id="214" name="Google Shape;214;p35"/>
          <p:cNvSpPr/>
          <p:nvPr/>
        </p:nvSpPr>
        <p:spPr>
          <a:xfrm flipH="1" rot="10800000">
            <a:off x="0" y="998903"/>
            <a:ext cx="9144000" cy="121330"/>
          </a:xfrm>
          <a:prstGeom prst="rect">
            <a:avLst/>
          </a:prstGeom>
          <a:solidFill>
            <a:srgbClr val="0C0C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215" name="Google Shape;215;p35"/>
          <p:cNvPicPr preferRelativeResize="0"/>
          <p:nvPr/>
        </p:nvPicPr>
        <p:blipFill rotWithShape="1">
          <a:blip r:embed="rId3">
            <a:alphaModFix/>
          </a:blip>
          <a:srcRect b="0" l="0" r="0" t="0"/>
          <a:stretch/>
        </p:blipFill>
        <p:spPr>
          <a:xfrm>
            <a:off x="8130189" y="133654"/>
            <a:ext cx="689016" cy="781247"/>
          </a:xfrm>
          <a:prstGeom prst="rect">
            <a:avLst/>
          </a:prstGeom>
          <a:noFill/>
          <a:ln>
            <a:noFill/>
          </a:ln>
        </p:spPr>
      </p:pic>
      <p:sp>
        <p:nvSpPr>
          <p:cNvPr id="216" name="Google Shape;216;p35"/>
          <p:cNvSpPr/>
          <p:nvPr/>
        </p:nvSpPr>
        <p:spPr>
          <a:xfrm flipH="1" rot="10800000">
            <a:off x="7692273" y="998903"/>
            <a:ext cx="1451727" cy="121329"/>
          </a:xfrm>
          <a:prstGeom prst="rect">
            <a:avLst/>
          </a:prstGeom>
          <a:solidFill>
            <a:srgbClr val="FFC000"/>
          </a:solidFill>
          <a:ln>
            <a:noFill/>
          </a:ln>
          <a:effectLst>
            <a:outerShdw blurRad="50800" rotWithShape="0" algn="ctr" dir="5400000" dist="50800">
              <a:schemeClr val="lt1"/>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17" name="Google Shape;217;p35"/>
          <p:cNvSpPr txBox="1"/>
          <p:nvPr>
            <p:ph idx="1" type="body"/>
          </p:nvPr>
        </p:nvSpPr>
        <p:spPr>
          <a:xfrm>
            <a:off x="222400" y="1732200"/>
            <a:ext cx="4688400" cy="29013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Title Companies</a:t>
            </a:r>
            <a:endParaRPr sz="1900">
              <a:latin typeface="Open Sans SemiBold"/>
              <a:ea typeface="Open Sans SemiBold"/>
              <a:cs typeface="Open Sans SemiBold"/>
              <a:sym typeface="Open Sans SemiBold"/>
            </a:endParaRPr>
          </a:p>
          <a:p>
            <a:pPr indent="-349250" lvl="0" marL="457200" marR="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Commercial Mortgage Brokers </a:t>
            </a:r>
            <a:endParaRPr sz="1900">
              <a:latin typeface="Open Sans SemiBold"/>
              <a:ea typeface="Open Sans SemiBold"/>
              <a:cs typeface="Open Sans SemiBold"/>
              <a:sym typeface="Open Sans SemiBold"/>
            </a:endParaRPr>
          </a:p>
          <a:p>
            <a:pPr indent="-349250" lvl="0" marL="457200" marR="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Management Companies </a:t>
            </a:r>
            <a:endParaRPr sz="1900">
              <a:latin typeface="Open Sans SemiBold"/>
              <a:ea typeface="Open Sans SemiBold"/>
              <a:cs typeface="Open Sans SemiBold"/>
              <a:sym typeface="Open Sans SemiBold"/>
            </a:endParaRPr>
          </a:p>
          <a:p>
            <a:pPr indent="-349250" lvl="0" marL="457200" marR="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Appliance/Maintenance Workers </a:t>
            </a:r>
            <a:endParaRPr sz="1900">
              <a:latin typeface="Open Sans SemiBold"/>
              <a:ea typeface="Open Sans SemiBold"/>
              <a:cs typeface="Open Sans SemiBold"/>
              <a:sym typeface="Open Sans SemiBold"/>
            </a:endParaRPr>
          </a:p>
          <a:p>
            <a:pPr indent="-349250" lvl="0" marL="457200" marR="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Commercial Insurance Agents</a:t>
            </a:r>
            <a:endParaRPr sz="1900">
              <a:solidFill>
                <a:schemeClr val="dk1"/>
              </a:solidFill>
              <a:latin typeface="Open Sans SemiBold"/>
              <a:ea typeface="Open Sans SemiBold"/>
              <a:cs typeface="Open Sans SemiBold"/>
              <a:sym typeface="Open Sans SemiBold"/>
            </a:endParaRPr>
          </a:p>
          <a:p>
            <a:pPr indent="-349250" lvl="0" marL="457200" marR="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Real Estate Brokers</a:t>
            </a:r>
            <a:endParaRPr sz="1900">
              <a:solidFill>
                <a:schemeClr val="dk1"/>
              </a:solidFill>
              <a:latin typeface="Open Sans SemiBold"/>
              <a:ea typeface="Open Sans SemiBold"/>
              <a:cs typeface="Open Sans SemiBold"/>
              <a:sym typeface="Open Sans SemiBold"/>
            </a:endParaRPr>
          </a:p>
        </p:txBody>
      </p:sp>
      <p:sp>
        <p:nvSpPr>
          <p:cNvPr id="218" name="Google Shape;218;p35"/>
          <p:cNvSpPr txBox="1"/>
          <p:nvPr/>
        </p:nvSpPr>
        <p:spPr>
          <a:xfrm>
            <a:off x="4755000" y="1793975"/>
            <a:ext cx="4465200" cy="2410200"/>
          </a:xfrm>
          <a:prstGeom prst="rect">
            <a:avLst/>
          </a:prstGeom>
          <a:noFill/>
          <a:ln>
            <a:noFill/>
          </a:ln>
        </p:spPr>
        <p:txBody>
          <a:bodyPr anchorCtr="0" anchor="ctr" bIns="91425" lIns="91425" spcFirstLastPara="1" rIns="91425" wrap="square" tIns="91425">
            <a:noAutofit/>
          </a:bodyPr>
          <a:lstStyle/>
          <a:p>
            <a:pPr indent="-349250" lvl="0" marL="45720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Other </a:t>
            </a:r>
            <a:r>
              <a:rPr lang="en" sz="1900">
                <a:solidFill>
                  <a:schemeClr val="dk1"/>
                </a:solidFill>
                <a:latin typeface="Open Sans SemiBold"/>
                <a:ea typeface="Open Sans SemiBold"/>
                <a:cs typeface="Open Sans SemiBold"/>
                <a:sym typeface="Open Sans SemiBold"/>
              </a:rPr>
              <a:t>Investors/Wholesalers</a:t>
            </a:r>
            <a:endParaRPr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Real Estate Attorneys </a:t>
            </a:r>
            <a:endParaRPr sz="1900">
              <a:solidFill>
                <a:schemeClr val="dk2"/>
              </a:solidFill>
              <a:latin typeface="Open Sans SemiBold"/>
              <a:ea typeface="Open Sans SemiBold"/>
              <a:cs typeface="Open Sans SemiBold"/>
              <a:sym typeface="Open Sans SemiBold"/>
            </a:endParaRPr>
          </a:p>
          <a:p>
            <a:pPr indent="-349250" lvl="0" marL="45720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Divorce Attorneys</a:t>
            </a:r>
            <a:endParaRPr sz="1900">
              <a:solidFill>
                <a:schemeClr val="dk2"/>
              </a:solidFill>
              <a:latin typeface="Open Sans SemiBold"/>
              <a:ea typeface="Open Sans SemiBold"/>
              <a:cs typeface="Open Sans SemiBold"/>
              <a:sym typeface="Open Sans SemiBold"/>
            </a:endParaRPr>
          </a:p>
          <a:p>
            <a:pPr indent="-349250" lvl="0" marL="45720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Eviction Courts</a:t>
            </a:r>
            <a:endParaRPr sz="1900">
              <a:solidFill>
                <a:schemeClr val="dk2"/>
              </a:solidFill>
              <a:latin typeface="Open Sans SemiBold"/>
              <a:ea typeface="Open Sans SemiBold"/>
              <a:cs typeface="Open Sans SemiBold"/>
              <a:sym typeface="Open Sans SemiBold"/>
            </a:endParaRPr>
          </a:p>
          <a:p>
            <a:pPr indent="-349250" lvl="0" marL="45720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CPAs &amp; Bookkeepers</a:t>
            </a:r>
            <a:endParaRPr sz="1900">
              <a:solidFill>
                <a:schemeClr val="dk1"/>
              </a:solidFill>
              <a:latin typeface="Open Sans SemiBold"/>
              <a:ea typeface="Open Sans SemiBold"/>
              <a:cs typeface="Open Sans SemiBold"/>
              <a:sym typeface="Open Sans SemiBold"/>
            </a:endParaRPr>
          </a:p>
          <a:p>
            <a:pPr indent="-349250" lvl="0" marL="457200" rtl="0" algn="l">
              <a:lnSpc>
                <a:spcPct val="115000"/>
              </a:lnSpc>
              <a:spcBef>
                <a:spcPts val="500"/>
              </a:spcBef>
              <a:spcAft>
                <a:spcPts val="0"/>
              </a:spcAft>
              <a:buClr>
                <a:schemeClr val="dk1"/>
              </a:buClr>
              <a:buSzPts val="1900"/>
              <a:buFont typeface="Open Sans SemiBold"/>
              <a:buChar char="▪"/>
            </a:pPr>
            <a:r>
              <a:rPr lang="en" sz="1900">
                <a:solidFill>
                  <a:schemeClr val="dk1"/>
                </a:solidFill>
                <a:latin typeface="Open Sans SemiBold"/>
                <a:ea typeface="Open Sans SemiBold"/>
                <a:cs typeface="Open Sans SemiBold"/>
                <a:sym typeface="Open Sans SemiBold"/>
              </a:rPr>
              <a:t>Probate Attorneys </a:t>
            </a:r>
            <a:endParaRPr sz="1900">
              <a:solidFill>
                <a:schemeClr val="dk1"/>
              </a:solidFill>
              <a:latin typeface="Open Sans SemiBold"/>
              <a:ea typeface="Open Sans SemiBold"/>
              <a:cs typeface="Open Sans SemiBold"/>
              <a:sym typeface="Open Sans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