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Open Sans SemiBold"/>
      <p:regular r:id="rId31"/>
      <p:bold r:id="rId32"/>
      <p:italic r:id="rId33"/>
      <p:boldItalic r:id="rId34"/>
    </p:embeddedFont>
    <p:embeddedFont>
      <p:font typeface="Open Sans ExtraBold"/>
      <p:bold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A43727B-AE8F-4DC1-8591-6AA2F7955DE7}">
  <a:tblStyle styleId="{1A43727B-AE8F-4DC1-8591-6AA2F7955DE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penSansSemiBold-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OpenSansSemiBold-italic.fntdata"/><Relationship Id="rId10" Type="http://schemas.openxmlformats.org/officeDocument/2006/relationships/slide" Target="slides/slide3.xml"/><Relationship Id="rId32" Type="http://schemas.openxmlformats.org/officeDocument/2006/relationships/font" Target="fonts/OpenSansSemiBold-bold.fntdata"/><Relationship Id="rId13" Type="http://schemas.openxmlformats.org/officeDocument/2006/relationships/slide" Target="slides/slide6.xml"/><Relationship Id="rId35" Type="http://schemas.openxmlformats.org/officeDocument/2006/relationships/font" Target="fonts/OpenSansExtraBold-bold.fntdata"/><Relationship Id="rId12" Type="http://schemas.openxmlformats.org/officeDocument/2006/relationships/slide" Target="slides/slide5.xml"/><Relationship Id="rId34" Type="http://schemas.openxmlformats.org/officeDocument/2006/relationships/font" Target="fonts/OpenSansSemiBold-boldItalic.fntdata"/><Relationship Id="rId15" Type="http://schemas.openxmlformats.org/officeDocument/2006/relationships/slide" Target="slides/slide8.xml"/><Relationship Id="rId37" Type="http://schemas.openxmlformats.org/officeDocument/2006/relationships/font" Target="fonts/OpenSans-regular.fntdata"/><Relationship Id="rId14" Type="http://schemas.openxmlformats.org/officeDocument/2006/relationships/slide" Target="slides/slide7.xml"/><Relationship Id="rId36" Type="http://schemas.openxmlformats.org/officeDocument/2006/relationships/font" Target="fonts/OpenSansExtraBold-boldItalic.fntdata"/><Relationship Id="rId17" Type="http://schemas.openxmlformats.org/officeDocument/2006/relationships/slide" Target="slides/slide10.xml"/><Relationship Id="rId39" Type="http://schemas.openxmlformats.org/officeDocument/2006/relationships/font" Target="fonts/OpenSans-italic.fntdata"/><Relationship Id="rId16" Type="http://schemas.openxmlformats.org/officeDocument/2006/relationships/slide" Target="slides/slide9.xml"/><Relationship Id="rId38" Type="http://schemas.openxmlformats.org/officeDocument/2006/relationships/font" Target="fonts/Open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3eca562efd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3eca562efd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3eca562efd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3eca562efd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Let’s review: what are RECOURSE loans?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Loan that allows lender to take action above and beyond repossessing the property to get mortgage debt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In other words, your lender has RECOURSE to go after your ASSETS beyond just the commercial property they’re finding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If money is owed after the bank/lender seizes the property, they can go after your assets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On the flip side you have NON-RECOURSE loans.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The bank/lender can foreclose on the property</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Can also go after anything used as collateral to secure the loan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STOPS THERE -- lender has no claim to other funds/funding sources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It’s clear why we want to KEEP certain financing structures -- to protect our assets going forward.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45cbcdc9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445cbcdc9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3eca562efd_0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eca562efd_0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Let’s review: what are RECOURSE loans?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Loan that allows lender to take action above and beyond repossessing the property to get mortgage debt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In other words, your lender has RECOURSE to go after your ASSETS beyond just the commercial property they’re finding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If money is owed after the bank/lender seizes the property, they can go after your assets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On the flip side you have NON-RECOURSE loans.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The bank/lender can foreclose on the property</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Can also go after anything used as collateral to secure the loan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STOPS THERE -- lender has no claim to other funds/funding sources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It’s clear why we want to KEEP certain financing structures -- to protect our assets going forward.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45cbcdc9b_1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445cbcdc9b_1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Let’s review: what are RECOURSE loans?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Loan that allows lender to take action above and beyond repossessing the property to get mortgage debt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In other words, your lender has RECOURSE to go after your ASSETS beyond just the commercial property they’re finding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If money is owed after the bank/lender seizes the property, they can go after your assets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On the flip side you have NON-RECOURSE loans.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The bank/lender can foreclose on the property</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Can also go after anything used as collateral to secure the loan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STOPS THERE -- lender has no claim to other funds/funding sources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It’s clear why we want to KEEP certain financing structures -- to protect our assets going forward.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3eca562efd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3eca562efd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Let’s review: what are RECOURSE loans?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Loan that allows lender to take action above and beyond repossessing the property to get mortgage debt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In other words, your lender has RECOURSE to go after your ASSETS beyond just the commercial property they’re finding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If money is owed after the bank/lender seizes the property, they can go after your assets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On the flip side you have NON-RECOURSE loans.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The bank/lender can foreclose on the property</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Can also go after anything used as collateral to secure the loan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STOPS THERE -- lender has no claim to other funds/funding sources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It’s clear why we want to KEEP certain financing structures -- to protect our assets going forward.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445cbcdc9b_1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445cbcdc9b_1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Let’s review: what are RECOURSE loans?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Loan that allows lender to take action above and beyond repossessing the property to get mortgage debt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In other words, your lender has RECOURSE to go after your ASSETS beyond just the commercial property they’re finding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If money is owed after the bank/lender seizes the property, they can go after your assets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On the flip side you have NON-RECOURSE loans.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The bank/lender can foreclose on the property</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Can also go after anything used as collateral to secure the loan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STOPS THERE -- lender has no claim to other funds/funding sources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It’s clear why we want to KEEP certain financing structures -- to protect our assets going forward.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3eca562ef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3eca562ef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3ec7ba57ed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3ec7ba57ed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3fad3c2b6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3fad3c2b6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In the residential real estate investing space, getting in on profitable, high-value deals is simple -- it takes six simple steps that you can repeat over and over again. These are the foundation of real estate and real estate investing. To get in the market and make serious profits, you need.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FOUNDATION </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FIND It</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FIGURE It</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FUND It </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FIX &amp; FILL It (hold or refinance)</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FLIP It</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3ec7ba57ed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3ec7ba57ed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3ec7ba57ed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3ec7ba57ed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3eca562efd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3eca562efd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3ec7ba57e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3ec7ba57e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787" y="4343386"/>
            <a:ext cx="5486400" cy="411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8" name="Google Shape;1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3ec7ba57ed_0_24:notes"/>
          <p:cNvSpPr txBox="1"/>
          <p:nvPr>
            <p:ph idx="1" type="body"/>
          </p:nvPr>
        </p:nvSpPr>
        <p:spPr>
          <a:xfrm>
            <a:off x="685787" y="4343386"/>
            <a:ext cx="5486400" cy="411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7" name="Google Shape;177;g3ec7ba57ed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3ec7ba57ed_0_2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3ec7ba57ed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3ec7ba57ed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3ec7ba57ed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52" name="Google Shape;5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3" name="Shape 53"/>
        <p:cNvGrpSpPr/>
        <p:nvPr/>
      </p:nvGrpSpPr>
      <p:grpSpPr>
        <a:xfrm>
          <a:off x="0" y="0"/>
          <a:ext cx="0" cy="0"/>
          <a:chOff x="0" y="0"/>
          <a:chExt cx="0" cy="0"/>
        </a:xfrm>
      </p:grpSpPr>
      <p:sp>
        <p:nvSpPr>
          <p:cNvPr id="54" name="Google Shape;54;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55" name="Google Shape;55;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6" name="Google Shape;5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5" name="Shape 65"/>
        <p:cNvGrpSpPr/>
        <p:nvPr/>
      </p:nvGrpSpPr>
      <p:grpSpPr>
        <a:xfrm>
          <a:off x="0" y="0"/>
          <a:ext cx="0" cy="0"/>
          <a:chOff x="0" y="0"/>
          <a:chExt cx="0" cy="0"/>
        </a:xfrm>
      </p:grpSpPr>
      <p:sp>
        <p:nvSpPr>
          <p:cNvPr id="66" name="Google Shape;66;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7" name="Google Shape;67;p1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lstStyle>
            <a:lvl1pPr lvl="0" marR="0" rtl="0" algn="l">
              <a:lnSpc>
                <a:spcPct val="90000"/>
              </a:lnSpc>
              <a:spcBef>
                <a:spcPts val="0"/>
              </a:spcBef>
              <a:spcAft>
                <a:spcPts val="0"/>
              </a:spcAft>
              <a:buClr>
                <a:schemeClr val="dk1"/>
              </a:buClr>
              <a:buSzPts val="21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2100"/>
              <a:buFont typeface="Arial"/>
              <a:buNone/>
              <a:defRPr sz="1400"/>
            </a:lvl2pPr>
            <a:lvl3pPr lvl="2" rtl="0">
              <a:spcBef>
                <a:spcPts val="0"/>
              </a:spcBef>
              <a:spcAft>
                <a:spcPts val="0"/>
              </a:spcAft>
              <a:buSzPts val="2100"/>
              <a:buFont typeface="Arial"/>
              <a:buNone/>
              <a:defRPr sz="1400"/>
            </a:lvl3pPr>
            <a:lvl4pPr lvl="3" rtl="0">
              <a:spcBef>
                <a:spcPts val="0"/>
              </a:spcBef>
              <a:spcAft>
                <a:spcPts val="0"/>
              </a:spcAft>
              <a:buSzPts val="2100"/>
              <a:buFont typeface="Arial"/>
              <a:buNone/>
              <a:defRPr sz="1400"/>
            </a:lvl4pPr>
            <a:lvl5pPr lvl="4" rtl="0">
              <a:spcBef>
                <a:spcPts val="0"/>
              </a:spcBef>
              <a:spcAft>
                <a:spcPts val="0"/>
              </a:spcAft>
              <a:buSzPts val="2100"/>
              <a:buFont typeface="Arial"/>
              <a:buNone/>
              <a:defRPr sz="1400"/>
            </a:lvl5pPr>
            <a:lvl6pPr lvl="5" rtl="0">
              <a:spcBef>
                <a:spcPts val="0"/>
              </a:spcBef>
              <a:spcAft>
                <a:spcPts val="0"/>
              </a:spcAft>
              <a:buSzPts val="2100"/>
              <a:buFont typeface="Arial"/>
              <a:buNone/>
              <a:defRPr sz="1400"/>
            </a:lvl6pPr>
            <a:lvl7pPr lvl="6" rtl="0">
              <a:spcBef>
                <a:spcPts val="0"/>
              </a:spcBef>
              <a:spcAft>
                <a:spcPts val="0"/>
              </a:spcAft>
              <a:buSzPts val="2100"/>
              <a:buFont typeface="Arial"/>
              <a:buNone/>
              <a:defRPr sz="1400"/>
            </a:lvl7pPr>
            <a:lvl8pPr lvl="7" rtl="0">
              <a:spcBef>
                <a:spcPts val="0"/>
              </a:spcBef>
              <a:spcAft>
                <a:spcPts val="0"/>
              </a:spcAft>
              <a:buSzPts val="2100"/>
              <a:buFont typeface="Arial"/>
              <a:buNone/>
              <a:defRPr sz="1400"/>
            </a:lvl8pPr>
            <a:lvl9pPr lvl="8" rtl="0">
              <a:spcBef>
                <a:spcPts val="0"/>
              </a:spcBef>
              <a:spcAft>
                <a:spcPts val="0"/>
              </a:spcAft>
              <a:buSzPts val="2100"/>
              <a:buFont typeface="Arial"/>
              <a:buNone/>
              <a:defRPr sz="1400"/>
            </a:lvl9pPr>
          </a:lstStyle>
          <a:p/>
        </p:txBody>
      </p:sp>
      <p:sp>
        <p:nvSpPr>
          <p:cNvPr id="73" name="Google Shape;73;p16"/>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lstStyle>
            <a:lvl1pPr indent="-317500" lvl="0" marL="457200" marR="0" rtl="0" algn="l">
              <a:lnSpc>
                <a:spcPct val="90000"/>
              </a:lnSpc>
              <a:spcBef>
                <a:spcPts val="0"/>
              </a:spcBef>
              <a:spcAft>
                <a:spcPts val="0"/>
              </a:spcAft>
              <a:buClr>
                <a:schemeClr val="dk1"/>
              </a:buClr>
              <a:buSzPts val="1400"/>
              <a:buFont typeface="Arial"/>
              <a:buChar char="●"/>
              <a:defRPr b="0" i="0" sz="2100" u="none" cap="none" strike="noStrike">
                <a:solidFill>
                  <a:schemeClr val="dk1"/>
                </a:solidFill>
                <a:latin typeface="Calibri"/>
                <a:ea typeface="Calibri"/>
                <a:cs typeface="Calibri"/>
                <a:sym typeface="Calibri"/>
              </a:defRPr>
            </a:lvl1pPr>
            <a:lvl2pPr indent="-298450" lvl="1" marL="914400" marR="0" rtl="0" algn="l">
              <a:lnSpc>
                <a:spcPct val="90000"/>
              </a:lnSpc>
              <a:spcBef>
                <a:spcPts val="1600"/>
              </a:spcBef>
              <a:spcAft>
                <a:spcPts val="0"/>
              </a:spcAft>
              <a:buClr>
                <a:schemeClr val="dk1"/>
              </a:buClr>
              <a:buSzPts val="1100"/>
              <a:buFont typeface="Arial"/>
              <a:buChar char="○"/>
              <a:defRPr b="0" i="0" sz="1800" u="none" cap="none" strike="noStrike">
                <a:solidFill>
                  <a:schemeClr val="dk1"/>
                </a:solidFill>
                <a:latin typeface="Calibri"/>
                <a:ea typeface="Calibri"/>
                <a:cs typeface="Calibri"/>
                <a:sym typeface="Calibri"/>
              </a:defRPr>
            </a:lvl2pPr>
            <a:lvl3pPr indent="-298450" lvl="2" marL="1371600" marR="0" rtl="0" algn="l">
              <a:lnSpc>
                <a:spcPct val="90000"/>
              </a:lnSpc>
              <a:spcBef>
                <a:spcPts val="1600"/>
              </a:spcBef>
              <a:spcAft>
                <a:spcPts val="0"/>
              </a:spcAft>
              <a:buClr>
                <a:schemeClr val="dk1"/>
              </a:buClr>
              <a:buSzPts val="1100"/>
              <a:buFont typeface="Arial"/>
              <a:buChar char="■"/>
              <a:defRPr b="0" i="0" sz="1500" u="none" cap="none" strike="noStrike">
                <a:solidFill>
                  <a:schemeClr val="dk1"/>
                </a:solidFill>
                <a:latin typeface="Calibri"/>
                <a:ea typeface="Calibri"/>
                <a:cs typeface="Calibri"/>
                <a:sym typeface="Calibri"/>
              </a:defRPr>
            </a:lvl3pPr>
            <a:lvl4pPr indent="-298450" lvl="3" marL="18288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4pPr>
            <a:lvl5pPr indent="-298450" lvl="4" marL="22860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5pPr>
            <a:lvl6pPr indent="-298450" lvl="5" marL="27432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6pPr>
            <a:lvl7pPr indent="-298450" lvl="6" marL="32004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7pPr>
            <a:lvl8pPr indent="-298450" lvl="7" marL="36576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8pPr>
            <a:lvl9pPr indent="-298450" lvl="8" marL="4114800" marR="0" rtl="0" algn="l">
              <a:lnSpc>
                <a:spcPct val="90000"/>
              </a:lnSpc>
              <a:spcBef>
                <a:spcPts val="1600"/>
              </a:spcBef>
              <a:spcAft>
                <a:spcPts val="160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9pPr>
          </a:lstStyle>
          <a:p/>
        </p:txBody>
      </p:sp>
      <p:sp>
        <p:nvSpPr>
          <p:cNvPr id="74" name="Google Shape;74;p16"/>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marR="0" rtl="0" algn="r">
              <a:buClr>
                <a:srgbClr val="888888"/>
              </a:buClr>
              <a:buSzPts val="900"/>
              <a:buFont typeface="Calibri"/>
              <a:buNone/>
              <a:defRPr sz="900">
                <a:solidFill>
                  <a:srgbClr val="888888"/>
                </a:solidFill>
                <a:latin typeface="Calibri"/>
                <a:ea typeface="Calibri"/>
                <a:cs typeface="Calibri"/>
                <a:sym typeface="Calibri"/>
              </a:defRPr>
            </a:lvl1pPr>
            <a:lvl2pPr indent="0" lvl="1" marL="0" marR="0" rtl="0" algn="r">
              <a:buClr>
                <a:srgbClr val="888888"/>
              </a:buClr>
              <a:buSzPts val="900"/>
              <a:buFont typeface="Calibri"/>
              <a:buNone/>
              <a:defRPr sz="900">
                <a:solidFill>
                  <a:srgbClr val="888888"/>
                </a:solidFill>
                <a:latin typeface="Calibri"/>
                <a:ea typeface="Calibri"/>
                <a:cs typeface="Calibri"/>
                <a:sym typeface="Calibri"/>
              </a:defRPr>
            </a:lvl2pPr>
            <a:lvl3pPr indent="0" lvl="2" marL="0" marR="0" rtl="0" algn="r">
              <a:buClr>
                <a:srgbClr val="888888"/>
              </a:buClr>
              <a:buSzPts val="900"/>
              <a:buFont typeface="Calibri"/>
              <a:buNone/>
              <a:defRPr sz="900">
                <a:solidFill>
                  <a:srgbClr val="888888"/>
                </a:solidFill>
                <a:latin typeface="Calibri"/>
                <a:ea typeface="Calibri"/>
                <a:cs typeface="Calibri"/>
                <a:sym typeface="Calibri"/>
              </a:defRPr>
            </a:lvl3pPr>
            <a:lvl4pPr indent="0" lvl="3" marL="0" marR="0" rtl="0" algn="r">
              <a:buClr>
                <a:srgbClr val="888888"/>
              </a:buClr>
              <a:buSzPts val="900"/>
              <a:buFont typeface="Calibri"/>
              <a:buNone/>
              <a:defRPr sz="900">
                <a:solidFill>
                  <a:srgbClr val="888888"/>
                </a:solidFill>
                <a:latin typeface="Calibri"/>
                <a:ea typeface="Calibri"/>
                <a:cs typeface="Calibri"/>
                <a:sym typeface="Calibri"/>
              </a:defRPr>
            </a:lvl4pPr>
            <a:lvl5pPr indent="0" lvl="4" marL="0" marR="0" rtl="0" algn="r">
              <a:buClr>
                <a:srgbClr val="888888"/>
              </a:buClr>
              <a:buSzPts val="900"/>
              <a:buFont typeface="Calibri"/>
              <a:buNone/>
              <a:defRPr sz="900">
                <a:solidFill>
                  <a:srgbClr val="888888"/>
                </a:solidFill>
                <a:latin typeface="Calibri"/>
                <a:ea typeface="Calibri"/>
                <a:cs typeface="Calibri"/>
                <a:sym typeface="Calibri"/>
              </a:defRPr>
            </a:lvl5pPr>
            <a:lvl6pPr indent="0" lvl="5" marL="0" marR="0" rtl="0" algn="r">
              <a:buClr>
                <a:srgbClr val="888888"/>
              </a:buClr>
              <a:buSzPts val="900"/>
              <a:buFont typeface="Calibri"/>
              <a:buNone/>
              <a:defRPr sz="900">
                <a:solidFill>
                  <a:srgbClr val="888888"/>
                </a:solidFill>
                <a:latin typeface="Calibri"/>
                <a:ea typeface="Calibri"/>
                <a:cs typeface="Calibri"/>
                <a:sym typeface="Calibri"/>
              </a:defRPr>
            </a:lvl6pPr>
            <a:lvl7pPr indent="0" lvl="6" marL="0" marR="0" rtl="0" algn="r">
              <a:buClr>
                <a:srgbClr val="888888"/>
              </a:buClr>
              <a:buSzPts val="900"/>
              <a:buFont typeface="Calibri"/>
              <a:buNone/>
              <a:defRPr sz="900">
                <a:solidFill>
                  <a:srgbClr val="888888"/>
                </a:solidFill>
                <a:latin typeface="Calibri"/>
                <a:ea typeface="Calibri"/>
                <a:cs typeface="Calibri"/>
                <a:sym typeface="Calibri"/>
              </a:defRPr>
            </a:lvl7pPr>
            <a:lvl8pPr indent="0" lvl="7" marL="0" marR="0" rtl="0" algn="r">
              <a:buClr>
                <a:srgbClr val="888888"/>
              </a:buClr>
              <a:buSzPts val="900"/>
              <a:buFont typeface="Calibri"/>
              <a:buNone/>
              <a:defRPr sz="900">
                <a:solidFill>
                  <a:srgbClr val="888888"/>
                </a:solidFill>
                <a:latin typeface="Calibri"/>
                <a:ea typeface="Calibri"/>
                <a:cs typeface="Calibri"/>
                <a:sym typeface="Calibri"/>
              </a:defRPr>
            </a:lvl8pPr>
            <a:lvl9pPr indent="0" lvl="8" marL="0" marR="0" rtl="0" algn="r">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5" name="Shape 75"/>
        <p:cNvGrpSpPr/>
        <p:nvPr/>
      </p:nvGrpSpPr>
      <p:grpSpPr>
        <a:xfrm>
          <a:off x="0" y="0"/>
          <a:ext cx="0" cy="0"/>
          <a:chOff x="0" y="0"/>
          <a:chExt cx="0" cy="0"/>
        </a:xfrm>
      </p:grpSpPr>
      <p:sp>
        <p:nvSpPr>
          <p:cNvPr id="76" name="Google Shape;76;p17"/>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7" name="Google Shape;77;p17"/>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78" name="Google Shape;78;p17"/>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9" name="Google Shape;79;p17"/>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0" name="Google Shape;80;p17"/>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1" name="Google Shape;81;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2" name="Google Shape;82;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3" name="Google Shape;83;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4" name="Shape 84"/>
        <p:cNvGrpSpPr/>
        <p:nvPr/>
      </p:nvGrpSpPr>
      <p:grpSpPr>
        <a:xfrm>
          <a:off x="0" y="0"/>
          <a:ext cx="0" cy="0"/>
          <a:chOff x="0" y="0"/>
          <a:chExt cx="0" cy="0"/>
        </a:xfrm>
      </p:grpSpPr>
      <p:sp>
        <p:nvSpPr>
          <p:cNvPr id="85" name="Google Shape;85;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6" name="Google Shape;86;p1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0" name="Shape 90"/>
        <p:cNvGrpSpPr/>
        <p:nvPr/>
      </p:nvGrpSpPr>
      <p:grpSpPr>
        <a:xfrm>
          <a:off x="0" y="0"/>
          <a:ext cx="0" cy="0"/>
          <a:chOff x="0" y="0"/>
          <a:chExt cx="0" cy="0"/>
        </a:xfrm>
      </p:grpSpPr>
      <p:sp>
        <p:nvSpPr>
          <p:cNvPr id="91" name="Google Shape;91;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2" name="Google Shape;92;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93" name="Google Shape;93;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4" name="Google Shape;94;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5" name="Google Shape;95;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6" name="Shape 96"/>
        <p:cNvGrpSpPr/>
        <p:nvPr/>
      </p:nvGrpSpPr>
      <p:grpSpPr>
        <a:xfrm>
          <a:off x="0" y="0"/>
          <a:ext cx="0" cy="0"/>
          <a:chOff x="0" y="0"/>
          <a:chExt cx="0" cy="0"/>
        </a:xfrm>
      </p:grpSpPr>
      <p:sp>
        <p:nvSpPr>
          <p:cNvPr id="97" name="Google Shape;97;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8" name="Google Shape;98;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9" name="Google Shape;99;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0" name="Google Shape;100;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1" name="Google Shape;101;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2" name="Google Shape;102;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3" name="Shape 103"/>
        <p:cNvGrpSpPr/>
        <p:nvPr/>
      </p:nvGrpSpPr>
      <p:grpSpPr>
        <a:xfrm>
          <a:off x="0" y="0"/>
          <a:ext cx="0" cy="0"/>
          <a:chOff x="0" y="0"/>
          <a:chExt cx="0" cy="0"/>
        </a:xfrm>
      </p:grpSpPr>
      <p:sp>
        <p:nvSpPr>
          <p:cNvPr id="104" name="Google Shape;104;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5" name="Google Shape;105;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6" name="Google Shape;106;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7" name="Google Shape;107;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8" name="Shape 108"/>
        <p:cNvGrpSpPr/>
        <p:nvPr/>
      </p:nvGrpSpPr>
      <p:grpSpPr>
        <a:xfrm>
          <a:off x="0" y="0"/>
          <a:ext cx="0" cy="0"/>
          <a:chOff x="0" y="0"/>
          <a:chExt cx="0" cy="0"/>
        </a:xfrm>
      </p:grpSpPr>
      <p:sp>
        <p:nvSpPr>
          <p:cNvPr id="109" name="Google Shape;109;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0" name="Google Shape;110;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1" name="Google Shape;111;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12" name="Shape 112"/>
        <p:cNvGrpSpPr/>
        <p:nvPr/>
      </p:nvGrpSpPr>
      <p:grpSpPr>
        <a:xfrm>
          <a:off x="0" y="0"/>
          <a:ext cx="0" cy="0"/>
          <a:chOff x="0" y="0"/>
          <a:chExt cx="0" cy="0"/>
        </a:xfrm>
      </p:grpSpPr>
      <p:sp>
        <p:nvSpPr>
          <p:cNvPr id="113" name="Google Shape;113;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4" name="Google Shape;114;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15" name="Google Shape;115;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1" name="Google Shape;121;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2" name="Google Shape;122;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23" name="Google Shape;12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4" name="Google Shape;12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5" name="Google Shape;12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6" name="Shape 126"/>
        <p:cNvGrpSpPr/>
        <p:nvPr/>
      </p:nvGrpSpPr>
      <p:grpSpPr>
        <a:xfrm>
          <a:off x="0" y="0"/>
          <a:ext cx="0" cy="0"/>
          <a:chOff x="0" y="0"/>
          <a:chExt cx="0" cy="0"/>
        </a:xfrm>
      </p:grpSpPr>
      <p:sp>
        <p:nvSpPr>
          <p:cNvPr id="127" name="Google Shape;127;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8" name="Google Shape;128;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9" name="Google Shape;12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0" name="Google Shape;13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1" name="Google Shape;13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Google Shape;133;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4" name="Google Shape;134;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5" name="Google Shape;135;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6" name="Google Shape;136;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7" name="Google Shape;137;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7" name="Shape 17"/>
        <p:cNvGrpSpPr/>
        <p:nvPr/>
      </p:nvGrpSpPr>
      <p:grpSpPr>
        <a:xfrm>
          <a:off x="0" y="0"/>
          <a:ext cx="0" cy="0"/>
          <a:chOff x="0" y="0"/>
          <a:chExt cx="0" cy="0"/>
        </a:xfrm>
      </p:grpSpPr>
      <p:sp>
        <p:nvSpPr>
          <p:cNvPr id="18" name="Google Shape;18;p4"/>
          <p:cNvSpPr txBox="1"/>
          <p:nvPr>
            <p:ph type="title"/>
          </p:nvPr>
        </p:nvSpPr>
        <p:spPr>
          <a:xfrm>
            <a:off x="629841" y="273844"/>
            <a:ext cx="7886700" cy="994172"/>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9" name="Google Shape;19;p4"/>
          <p:cNvSpPr txBox="1"/>
          <p:nvPr>
            <p:ph idx="1" type="body"/>
          </p:nvPr>
        </p:nvSpPr>
        <p:spPr>
          <a:xfrm>
            <a:off x="629842" y="1260872"/>
            <a:ext cx="3868340" cy="617934"/>
          </a:xfrm>
          <a:prstGeom prst="rect">
            <a:avLst/>
          </a:prstGeom>
          <a:noFill/>
          <a:ln>
            <a:noFill/>
          </a:ln>
        </p:spPr>
        <p:txBody>
          <a:bodyPr anchorCtr="0" anchor="b"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1"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1" i="0" sz="15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1" i="0" sz="135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1" i="0" sz="1200" u="none" cap="none" strike="noStrike">
                <a:solidFill>
                  <a:schemeClr val="dk2"/>
                </a:solidFill>
                <a:latin typeface="Arial"/>
                <a:ea typeface="Arial"/>
                <a:cs typeface="Arial"/>
                <a:sym typeface="Arial"/>
              </a:defRPr>
            </a:lvl9pPr>
          </a:lstStyle>
          <a:p/>
        </p:txBody>
      </p:sp>
      <p:sp>
        <p:nvSpPr>
          <p:cNvPr id="20" name="Google Shape;20;p4"/>
          <p:cNvSpPr txBox="1"/>
          <p:nvPr>
            <p:ph idx="2" type="body"/>
          </p:nvPr>
        </p:nvSpPr>
        <p:spPr>
          <a:xfrm>
            <a:off x="629842" y="1878806"/>
            <a:ext cx="3868340" cy="2763441"/>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1" name="Google Shape;21;p4"/>
          <p:cNvSpPr txBox="1"/>
          <p:nvPr>
            <p:ph idx="3" type="body"/>
          </p:nvPr>
        </p:nvSpPr>
        <p:spPr>
          <a:xfrm>
            <a:off x="4629150" y="1260872"/>
            <a:ext cx="3887391" cy="617934"/>
          </a:xfrm>
          <a:prstGeom prst="rect">
            <a:avLst/>
          </a:prstGeom>
          <a:noFill/>
          <a:ln>
            <a:noFill/>
          </a:ln>
        </p:spPr>
        <p:txBody>
          <a:bodyPr anchorCtr="0" anchor="b"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1"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1" i="0" sz="15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1" i="0" sz="135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1" i="0" sz="1200" u="none" cap="none" strike="noStrike">
                <a:solidFill>
                  <a:schemeClr val="dk2"/>
                </a:solidFill>
                <a:latin typeface="Arial"/>
                <a:ea typeface="Arial"/>
                <a:cs typeface="Arial"/>
                <a:sym typeface="Arial"/>
              </a:defRPr>
            </a:lvl9pPr>
          </a:lstStyle>
          <a:p/>
        </p:txBody>
      </p:sp>
      <p:sp>
        <p:nvSpPr>
          <p:cNvPr id="22" name="Google Shape;22;p4"/>
          <p:cNvSpPr txBox="1"/>
          <p:nvPr>
            <p:ph idx="4" type="body"/>
          </p:nvPr>
        </p:nvSpPr>
        <p:spPr>
          <a:xfrm>
            <a:off x="4629150" y="1878806"/>
            <a:ext cx="3887391" cy="2763441"/>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3" name="Google Shape;23;p4"/>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6" name="Shape 26"/>
        <p:cNvGrpSpPr/>
        <p:nvPr/>
      </p:nvGrpSpPr>
      <p:grpSpPr>
        <a:xfrm>
          <a:off x="0" y="0"/>
          <a:ext cx="0" cy="0"/>
          <a:chOff x="0" y="0"/>
          <a:chExt cx="0" cy="0"/>
        </a:xfrm>
      </p:grpSpPr>
      <p:sp>
        <p:nvSpPr>
          <p:cNvPr id="27" name="Google Shape;27;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1" name="Google Shape;31;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2" name="Google Shape;32;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Google Shape;35;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7" name="Shape 37"/>
        <p:cNvGrpSpPr/>
        <p:nvPr/>
      </p:nvGrpSpPr>
      <p:grpSpPr>
        <a:xfrm>
          <a:off x="0" y="0"/>
          <a:ext cx="0" cy="0"/>
          <a:chOff x="0" y="0"/>
          <a:chExt cx="0" cy="0"/>
        </a:xfrm>
      </p:grpSpPr>
      <p:sp>
        <p:nvSpPr>
          <p:cNvPr id="38" name="Google Shape;38;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9" name="Google Shape;39;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40" name="Google Shape;4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1" name="Shape 41"/>
        <p:cNvGrpSpPr/>
        <p:nvPr/>
      </p:nvGrpSpPr>
      <p:grpSpPr>
        <a:xfrm>
          <a:off x="0" y="0"/>
          <a:ext cx="0" cy="0"/>
          <a:chOff x="0" y="0"/>
          <a:chExt cx="0" cy="0"/>
        </a:xfrm>
      </p:grpSpPr>
      <p:sp>
        <p:nvSpPr>
          <p:cNvPr id="42" name="Google Shape;42;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43" name="Google Shape;4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47" name="Google Shape;47;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48" name="Google Shape;48;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9" name="Google Shape;4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1" name="Google Shape;61;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3" name="Google Shape;63;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4" name="Google Shape;64;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1" name="Shape 141"/>
        <p:cNvGrpSpPr/>
        <p:nvPr/>
      </p:nvGrpSpPr>
      <p:grpSpPr>
        <a:xfrm>
          <a:off x="0" y="0"/>
          <a:ext cx="0" cy="0"/>
          <a:chOff x="0" y="0"/>
          <a:chExt cx="0" cy="0"/>
        </a:xfrm>
      </p:grpSpPr>
      <p:pic>
        <p:nvPicPr>
          <p:cNvPr id="142" name="Google Shape;142;p27"/>
          <p:cNvPicPr preferRelativeResize="0"/>
          <p:nvPr/>
        </p:nvPicPr>
        <p:blipFill rotWithShape="1">
          <a:blip r:embed="rId4">
            <a:alphaModFix/>
          </a:blip>
          <a:srcRect b="0" l="0" r="0" t="0"/>
          <a:stretch/>
        </p:blipFill>
        <p:spPr>
          <a:xfrm>
            <a:off x="2610383" y="1293829"/>
            <a:ext cx="3923235" cy="2461406"/>
          </a:xfrm>
          <a:prstGeom prst="rect">
            <a:avLst/>
          </a:prstGeom>
          <a:noFill/>
          <a:ln>
            <a:noFill/>
          </a:ln>
          <a:effectLst>
            <a:outerShdw blurRad="50800" rotWithShape="0" algn="t" dir="5400000" dist="38100">
              <a:srgbClr val="000000">
                <a:alpha val="40000"/>
              </a:srgbClr>
            </a:outerShdw>
          </a:effectLst>
        </p:spPr>
      </p:pic>
      <p:sp>
        <p:nvSpPr>
          <p:cNvPr id="143" name="Google Shape;143;p27"/>
          <p:cNvSpPr/>
          <p:nvPr/>
        </p:nvSpPr>
        <p:spPr>
          <a:xfrm>
            <a:off x="0" y="4843021"/>
            <a:ext cx="9144000" cy="300479"/>
          </a:xfrm>
          <a:prstGeom prst="rect">
            <a:avLst/>
          </a:prstGeom>
          <a:solidFill>
            <a:srgbClr val="FFCC8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6"/>
          <p:cNvSpPr txBox="1"/>
          <p:nvPr/>
        </p:nvSpPr>
        <p:spPr>
          <a:xfrm>
            <a:off x="2865950" y="76675"/>
            <a:ext cx="46209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3200"/>
              <a:t>PRELIMINARY</a:t>
            </a:r>
            <a:endParaRPr b="1" sz="3200"/>
          </a:p>
        </p:txBody>
      </p:sp>
      <p:sp>
        <p:nvSpPr>
          <p:cNvPr id="243" name="Google Shape;243;p36"/>
          <p:cNvSpPr/>
          <p:nvPr/>
        </p:nvSpPr>
        <p:spPr>
          <a:xfrm flipH="1" rot="10800000">
            <a:off x="0" y="99903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244" name="Google Shape;244;p36"/>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245" name="Google Shape;245;p36"/>
          <p:cNvSpPr/>
          <p:nvPr/>
        </p:nvSpPr>
        <p:spPr>
          <a:xfrm flipH="1" rot="10800000">
            <a:off x="7692273" y="998903"/>
            <a:ext cx="1451727" cy="121329"/>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46" name="Google Shape;246;p36"/>
          <p:cNvSpPr/>
          <p:nvPr/>
        </p:nvSpPr>
        <p:spPr>
          <a:xfrm>
            <a:off x="136000" y="0"/>
            <a:ext cx="2664300" cy="97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6000" u="none" cap="none" strike="noStrike">
                <a:solidFill>
                  <a:srgbClr val="FFC000"/>
                </a:solidFill>
                <a:latin typeface="Open Sans"/>
                <a:ea typeface="Open Sans"/>
                <a:cs typeface="Open Sans"/>
                <a:sym typeface="Open Sans"/>
              </a:rPr>
              <a:t>STEP2: </a:t>
            </a:r>
            <a:endParaRPr b="0" i="0" sz="6000" u="none" cap="none" strike="noStrike">
              <a:solidFill>
                <a:srgbClr val="000000"/>
              </a:solidFill>
              <a:latin typeface="Arial"/>
              <a:ea typeface="Arial"/>
              <a:cs typeface="Arial"/>
              <a:sym typeface="Arial"/>
            </a:endParaRPr>
          </a:p>
        </p:txBody>
      </p:sp>
      <p:sp>
        <p:nvSpPr>
          <p:cNvPr id="247" name="Google Shape;247;p36"/>
          <p:cNvSpPr txBox="1"/>
          <p:nvPr/>
        </p:nvSpPr>
        <p:spPr>
          <a:xfrm>
            <a:off x="466050" y="1219825"/>
            <a:ext cx="3328200" cy="19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Open Sans"/>
                <a:ea typeface="Open Sans"/>
                <a:cs typeface="Open Sans"/>
                <a:sym typeface="Open Sans"/>
              </a:rPr>
              <a:t>        </a:t>
            </a:r>
            <a:r>
              <a:rPr b="1" lang="en" sz="1500">
                <a:solidFill>
                  <a:schemeClr val="dk1"/>
                </a:solidFill>
                <a:latin typeface="Open Sans"/>
                <a:ea typeface="Open Sans"/>
                <a:cs typeface="Open Sans"/>
                <a:sym typeface="Open Sans"/>
              </a:rPr>
              <a:t>Income:</a:t>
            </a:r>
            <a:endParaRPr b="1" sz="1500">
              <a:solidFill>
                <a:schemeClr val="dk1"/>
              </a:solidFill>
              <a:latin typeface="Open Sans"/>
              <a:ea typeface="Open Sans"/>
              <a:cs typeface="Open Sans"/>
              <a:sym typeface="Open Sans"/>
            </a:endParaRPr>
          </a:p>
          <a:p>
            <a:pPr indent="0" lvl="0" marL="640080" rtl="0" algn="l">
              <a:lnSpc>
                <a:spcPct val="110000"/>
              </a:lnSpc>
              <a:spcBef>
                <a:spcPts val="0"/>
              </a:spcBef>
              <a:spcAft>
                <a:spcPts val="0"/>
              </a:spcAft>
              <a:buNone/>
            </a:pPr>
            <a:r>
              <a:rPr lang="en" sz="1500">
                <a:solidFill>
                  <a:schemeClr val="dk1"/>
                </a:solidFill>
                <a:latin typeface="Open Sans"/>
                <a:ea typeface="Open Sans"/>
                <a:cs typeface="Open Sans"/>
                <a:sym typeface="Open Sans"/>
              </a:rPr>
              <a:t>Gross Potential Rent  </a:t>
            </a:r>
            <a:endParaRPr sz="1500">
              <a:solidFill>
                <a:schemeClr val="dk1"/>
              </a:solidFill>
              <a:latin typeface="Open Sans"/>
              <a:ea typeface="Open Sans"/>
              <a:cs typeface="Open Sans"/>
              <a:sym typeface="Open Sans"/>
            </a:endParaRPr>
          </a:p>
          <a:p>
            <a:pPr indent="0" lvl="0" marL="640080" rtl="0" algn="l">
              <a:lnSpc>
                <a:spcPct val="110000"/>
              </a:lnSpc>
              <a:spcBef>
                <a:spcPts val="0"/>
              </a:spcBef>
              <a:spcAft>
                <a:spcPts val="0"/>
              </a:spcAft>
              <a:buNone/>
            </a:pPr>
            <a:r>
              <a:rPr lang="en" sz="1500" u="sng">
                <a:solidFill>
                  <a:schemeClr val="dk1"/>
                </a:solidFill>
                <a:latin typeface="Open Sans"/>
                <a:ea typeface="Open Sans"/>
                <a:cs typeface="Open Sans"/>
                <a:sym typeface="Open Sans"/>
              </a:rPr>
              <a:t>+ </a:t>
            </a:r>
            <a:r>
              <a:rPr lang="en" sz="1500" u="sng">
                <a:solidFill>
                  <a:schemeClr val="dk1"/>
                </a:solidFill>
                <a:latin typeface="Open Sans"/>
                <a:ea typeface="Open Sans"/>
                <a:cs typeface="Open Sans"/>
                <a:sym typeface="Open Sans"/>
              </a:rPr>
              <a:t>Other Income ($200/unit) </a:t>
            </a:r>
            <a:endParaRPr sz="1500" u="sng">
              <a:solidFill>
                <a:schemeClr val="dk1"/>
              </a:solidFill>
              <a:latin typeface="Open Sans"/>
              <a:ea typeface="Open Sans"/>
              <a:cs typeface="Open Sans"/>
              <a:sym typeface="Open Sans"/>
            </a:endParaRPr>
          </a:p>
          <a:p>
            <a:pPr indent="0" lvl="0" marL="640080" rtl="0" algn="l">
              <a:lnSpc>
                <a:spcPct val="110000"/>
              </a:lnSpc>
              <a:spcBef>
                <a:spcPts val="0"/>
              </a:spcBef>
              <a:spcAft>
                <a:spcPts val="0"/>
              </a:spcAft>
              <a:buNone/>
            </a:pPr>
            <a:r>
              <a:rPr lang="en" sz="1500">
                <a:solidFill>
                  <a:schemeClr val="dk1"/>
                </a:solidFill>
                <a:latin typeface="Open Sans"/>
                <a:ea typeface="Open Sans"/>
                <a:cs typeface="Open Sans"/>
                <a:sym typeface="Open Sans"/>
              </a:rPr>
              <a:t>Gross Potential Income</a:t>
            </a:r>
            <a:endParaRPr sz="1500">
              <a:solidFill>
                <a:schemeClr val="dk1"/>
              </a:solidFill>
              <a:latin typeface="Open Sans"/>
              <a:ea typeface="Open Sans"/>
              <a:cs typeface="Open Sans"/>
              <a:sym typeface="Open Sans"/>
            </a:endParaRPr>
          </a:p>
          <a:p>
            <a:pPr indent="0" lvl="0" marL="640080" rtl="0" algn="l">
              <a:lnSpc>
                <a:spcPct val="110000"/>
              </a:lnSpc>
              <a:spcBef>
                <a:spcPts val="0"/>
              </a:spcBef>
              <a:spcAft>
                <a:spcPts val="0"/>
              </a:spcAft>
              <a:buNone/>
            </a:pPr>
            <a:r>
              <a:rPr lang="en" sz="1500" u="sng">
                <a:solidFill>
                  <a:schemeClr val="dk1"/>
                </a:solidFill>
                <a:latin typeface="Open Sans"/>
                <a:ea typeface="Open Sans"/>
                <a:cs typeface="Open Sans"/>
                <a:sym typeface="Open Sans"/>
              </a:rPr>
              <a:t> -  Vacancy Rate (6%)</a:t>
            </a:r>
            <a:endParaRPr sz="1500">
              <a:solidFill>
                <a:schemeClr val="dk1"/>
              </a:solidFill>
              <a:latin typeface="Open Sans"/>
              <a:ea typeface="Open Sans"/>
              <a:cs typeface="Open Sans"/>
              <a:sym typeface="Open Sans"/>
            </a:endParaRPr>
          </a:p>
          <a:p>
            <a:pPr indent="0" lvl="0" marL="640080" rtl="0" algn="l">
              <a:lnSpc>
                <a:spcPct val="110000"/>
              </a:lnSpc>
              <a:spcBef>
                <a:spcPts val="0"/>
              </a:spcBef>
              <a:spcAft>
                <a:spcPts val="0"/>
              </a:spcAft>
              <a:buNone/>
            </a:pPr>
            <a:r>
              <a:rPr lang="en" sz="1500">
                <a:solidFill>
                  <a:schemeClr val="dk1"/>
                </a:solidFill>
                <a:latin typeface="Open Sans SemiBold"/>
                <a:ea typeface="Open Sans SemiBold"/>
                <a:cs typeface="Open Sans SemiBold"/>
                <a:sym typeface="Open Sans SemiBold"/>
              </a:rPr>
              <a:t>Gross Collected Income</a:t>
            </a:r>
            <a:endParaRPr sz="1500">
              <a:solidFill>
                <a:schemeClr val="dk1"/>
              </a:solidFill>
              <a:latin typeface="Open Sans SemiBold"/>
              <a:ea typeface="Open Sans SemiBold"/>
              <a:cs typeface="Open Sans SemiBold"/>
              <a:sym typeface="Open Sans SemiBold"/>
            </a:endParaRPr>
          </a:p>
        </p:txBody>
      </p:sp>
      <p:sp>
        <p:nvSpPr>
          <p:cNvPr id="248" name="Google Shape;248;p36"/>
          <p:cNvSpPr txBox="1"/>
          <p:nvPr/>
        </p:nvSpPr>
        <p:spPr>
          <a:xfrm>
            <a:off x="3924125" y="1852450"/>
            <a:ext cx="4935600" cy="2237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5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500">
                <a:solidFill>
                  <a:schemeClr val="dk1"/>
                </a:solidFill>
                <a:latin typeface="Open Sans SemiBold"/>
                <a:ea typeface="Open Sans SemiBold"/>
                <a:cs typeface="Open Sans SemiBold"/>
                <a:sym typeface="Open Sans SemiBold"/>
              </a:rPr>
              <a:t>Gross Collected Income  </a:t>
            </a:r>
            <a:endParaRPr sz="1500">
              <a:solidFill>
                <a:schemeClr val="dk1"/>
              </a:solidFill>
              <a:latin typeface="Open Sans SemiBold"/>
              <a:ea typeface="Open Sans SemiBold"/>
              <a:cs typeface="Open Sans SemiBold"/>
              <a:sym typeface="Open Sans SemiBold"/>
            </a:endParaRPr>
          </a:p>
          <a:p>
            <a:pPr indent="0" lvl="0" marL="0" rtl="0" algn="l">
              <a:lnSpc>
                <a:spcPct val="115000"/>
              </a:lnSpc>
              <a:spcBef>
                <a:spcPts val="0"/>
              </a:spcBef>
              <a:spcAft>
                <a:spcPts val="0"/>
              </a:spcAft>
              <a:buNone/>
            </a:pPr>
            <a:r>
              <a:rPr lang="en" sz="1500" u="sng">
                <a:solidFill>
                  <a:schemeClr val="dk1"/>
                </a:solidFill>
                <a:latin typeface="Open Sans SemiBold"/>
                <a:ea typeface="Open Sans SemiBold"/>
                <a:cs typeface="Open Sans SemiBold"/>
                <a:sym typeface="Open Sans SemiBold"/>
              </a:rPr>
              <a:t> -      </a:t>
            </a:r>
            <a:r>
              <a:rPr lang="en" sz="1500" u="sng">
                <a:solidFill>
                  <a:schemeClr val="dk1"/>
                </a:solidFill>
                <a:latin typeface="Open Sans SemiBold"/>
                <a:ea typeface="Open Sans SemiBold"/>
                <a:cs typeface="Open Sans SemiBold"/>
                <a:sym typeface="Open Sans SemiBold"/>
              </a:rPr>
              <a:t>     </a:t>
            </a:r>
            <a:r>
              <a:rPr lang="en" sz="1500" u="sng">
                <a:solidFill>
                  <a:schemeClr val="dk1"/>
                </a:solidFill>
                <a:latin typeface="Open Sans SemiBold"/>
                <a:ea typeface="Open Sans SemiBold"/>
                <a:cs typeface="Open Sans SemiBold"/>
                <a:sym typeface="Open Sans SemiBold"/>
              </a:rPr>
              <a:t>Total Expenses </a:t>
            </a:r>
            <a:endParaRPr sz="1500" u="sng">
              <a:solidFill>
                <a:schemeClr val="dk1"/>
              </a:solidFill>
              <a:latin typeface="Open Sans SemiBold"/>
              <a:ea typeface="Open Sans SemiBold"/>
              <a:cs typeface="Open Sans SemiBold"/>
              <a:sym typeface="Open Sans SemiBold"/>
            </a:endParaRPr>
          </a:p>
          <a:p>
            <a:pPr indent="0" lvl="0" marL="0" rtl="0" algn="l">
              <a:lnSpc>
                <a:spcPct val="115000"/>
              </a:lnSpc>
              <a:spcBef>
                <a:spcPts val="0"/>
              </a:spcBef>
              <a:spcAft>
                <a:spcPts val="0"/>
              </a:spcAft>
              <a:buNone/>
            </a:pPr>
            <a:r>
              <a:rPr lang="en" sz="1500">
                <a:solidFill>
                  <a:schemeClr val="dk1"/>
                </a:solidFill>
                <a:latin typeface="Open Sans SemiBold"/>
                <a:ea typeface="Open Sans SemiBold"/>
                <a:cs typeface="Open Sans SemiBold"/>
                <a:sym typeface="Open Sans SemiBold"/>
              </a:rPr>
              <a:t>Net </a:t>
            </a:r>
            <a:r>
              <a:rPr lang="en" sz="1500">
                <a:solidFill>
                  <a:schemeClr val="dk1"/>
                </a:solidFill>
                <a:latin typeface="Open Sans SemiBold"/>
                <a:ea typeface="Open Sans SemiBold"/>
                <a:cs typeface="Open Sans SemiBold"/>
                <a:sym typeface="Open Sans SemiBold"/>
              </a:rPr>
              <a:t>Operating Income </a:t>
            </a:r>
            <a:endParaRPr sz="1500">
              <a:solidFill>
                <a:schemeClr val="dk1"/>
              </a:solidFill>
              <a:latin typeface="Open Sans SemiBold"/>
              <a:ea typeface="Open Sans SemiBold"/>
              <a:cs typeface="Open Sans SemiBold"/>
              <a:sym typeface="Open Sans SemiBold"/>
            </a:endParaRPr>
          </a:p>
          <a:p>
            <a:pPr indent="0" lvl="0" marL="0" rtl="0" algn="l">
              <a:lnSpc>
                <a:spcPct val="115000"/>
              </a:lnSpc>
              <a:spcBef>
                <a:spcPts val="400"/>
              </a:spcBef>
              <a:spcAft>
                <a:spcPts val="0"/>
              </a:spcAft>
              <a:buNone/>
            </a:pPr>
            <a:r>
              <a:t/>
            </a:r>
            <a:endParaRPr sz="1500">
              <a:solidFill>
                <a:schemeClr val="dk1"/>
              </a:solidFill>
              <a:latin typeface="Open Sans SemiBold"/>
              <a:ea typeface="Open Sans SemiBold"/>
              <a:cs typeface="Open Sans SemiBold"/>
              <a:sym typeface="Open Sans SemiBold"/>
            </a:endParaRPr>
          </a:p>
          <a:p>
            <a:pPr indent="0" lvl="0" marL="0" rtl="0" algn="l">
              <a:lnSpc>
                <a:spcPct val="115000"/>
              </a:lnSpc>
              <a:spcBef>
                <a:spcPts val="400"/>
              </a:spcBef>
              <a:spcAft>
                <a:spcPts val="0"/>
              </a:spcAft>
              <a:buClr>
                <a:schemeClr val="dk1"/>
              </a:buClr>
              <a:buSzPts val="1100"/>
              <a:buFont typeface="Arial"/>
              <a:buNone/>
            </a:pPr>
            <a:r>
              <a:rPr lang="en" sz="1500">
                <a:solidFill>
                  <a:schemeClr val="dk1"/>
                </a:solidFill>
                <a:latin typeface="Open Sans SemiBold"/>
                <a:ea typeface="Open Sans SemiBold"/>
                <a:cs typeface="Open Sans SemiBold"/>
                <a:sym typeface="Open Sans SemiBold"/>
              </a:rPr>
              <a:t>NOI  / Cap Rate (10%)  =  “All In” Price</a:t>
            </a:r>
            <a:endParaRPr sz="1500">
              <a:solidFill>
                <a:schemeClr val="dk1"/>
              </a:solidFill>
              <a:latin typeface="Open Sans SemiBold"/>
              <a:ea typeface="Open Sans SemiBold"/>
              <a:cs typeface="Open Sans SemiBold"/>
              <a:sym typeface="Open Sans SemiBold"/>
            </a:endParaRPr>
          </a:p>
          <a:p>
            <a:pPr indent="0" lvl="0" marL="0" rtl="0" algn="l">
              <a:lnSpc>
                <a:spcPct val="115000"/>
              </a:lnSpc>
              <a:spcBef>
                <a:spcPts val="400"/>
              </a:spcBef>
              <a:spcAft>
                <a:spcPts val="0"/>
              </a:spcAft>
              <a:buClr>
                <a:schemeClr val="dk1"/>
              </a:buClr>
              <a:buSzPts val="1100"/>
              <a:buFont typeface="Arial"/>
              <a:buNone/>
            </a:pPr>
            <a:r>
              <a:rPr lang="en" sz="1500">
                <a:solidFill>
                  <a:schemeClr val="dk1"/>
                </a:solidFill>
                <a:latin typeface="Open Sans SemiBold"/>
                <a:ea typeface="Open Sans SemiBold"/>
                <a:cs typeface="Open Sans SemiBold"/>
                <a:sym typeface="Open Sans SemiBold"/>
              </a:rPr>
              <a:t>“All In” Price - Repairs = </a:t>
            </a:r>
            <a:r>
              <a:rPr b="1" lang="en" sz="1500">
                <a:solidFill>
                  <a:schemeClr val="dk1"/>
                </a:solidFill>
                <a:latin typeface="Open Sans"/>
                <a:ea typeface="Open Sans"/>
                <a:cs typeface="Open Sans"/>
                <a:sym typeface="Open Sans"/>
              </a:rPr>
              <a:t>Maximum Allowable Offer</a:t>
            </a:r>
            <a:endParaRPr b="1" sz="15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500">
              <a:solidFill>
                <a:schemeClr val="dk1"/>
              </a:solidFill>
              <a:latin typeface="Open Sans SemiBold"/>
              <a:ea typeface="Open Sans SemiBold"/>
              <a:cs typeface="Open Sans SemiBold"/>
              <a:sym typeface="Open Sans SemiBold"/>
            </a:endParaRPr>
          </a:p>
          <a:p>
            <a:pPr indent="0" lvl="0" marL="0" rtl="0" algn="l">
              <a:spcBef>
                <a:spcPts val="400"/>
              </a:spcBef>
              <a:spcAft>
                <a:spcPts val="0"/>
              </a:spcAft>
              <a:buNone/>
            </a:pPr>
            <a:r>
              <a:t/>
            </a:r>
            <a:endParaRPr sz="1500">
              <a:solidFill>
                <a:schemeClr val="dk1"/>
              </a:solidFill>
              <a:latin typeface="Open Sans SemiBold"/>
              <a:ea typeface="Open Sans SemiBold"/>
              <a:cs typeface="Open Sans SemiBold"/>
              <a:sym typeface="Open Sans SemiBold"/>
            </a:endParaRPr>
          </a:p>
        </p:txBody>
      </p:sp>
      <p:sp>
        <p:nvSpPr>
          <p:cNvPr id="249" name="Google Shape;249;p36"/>
          <p:cNvSpPr txBox="1"/>
          <p:nvPr/>
        </p:nvSpPr>
        <p:spPr>
          <a:xfrm>
            <a:off x="514500" y="2943500"/>
            <a:ext cx="3000000" cy="21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Open Sans"/>
                <a:ea typeface="Open Sans"/>
                <a:cs typeface="Open Sans"/>
                <a:sym typeface="Open Sans"/>
              </a:rPr>
              <a:t>       Expenses:</a:t>
            </a:r>
            <a:endParaRPr b="1" sz="1500">
              <a:solidFill>
                <a:schemeClr val="dk1"/>
              </a:solidFill>
              <a:latin typeface="Open Sans"/>
              <a:ea typeface="Open Sans"/>
              <a:cs typeface="Open Sans"/>
              <a:sym typeface="Open Sans"/>
            </a:endParaRPr>
          </a:p>
          <a:p>
            <a:pPr indent="0" lvl="0" marL="640080" rtl="0" algn="l">
              <a:lnSpc>
                <a:spcPct val="110000"/>
              </a:lnSpc>
              <a:spcBef>
                <a:spcPts val="0"/>
              </a:spcBef>
              <a:spcAft>
                <a:spcPts val="0"/>
              </a:spcAft>
              <a:buNone/>
            </a:pPr>
            <a:r>
              <a:rPr lang="en" sz="1500">
                <a:solidFill>
                  <a:schemeClr val="dk1"/>
                </a:solidFill>
                <a:latin typeface="Open Sans"/>
                <a:ea typeface="Open Sans"/>
                <a:cs typeface="Open Sans"/>
                <a:sym typeface="Open Sans"/>
              </a:rPr>
              <a:t>Taxes (2% PP)</a:t>
            </a:r>
            <a:endParaRPr sz="1500">
              <a:solidFill>
                <a:schemeClr val="dk1"/>
              </a:solidFill>
              <a:latin typeface="Open Sans"/>
              <a:ea typeface="Open Sans"/>
              <a:cs typeface="Open Sans"/>
              <a:sym typeface="Open Sans"/>
            </a:endParaRPr>
          </a:p>
          <a:p>
            <a:pPr indent="0" lvl="0" marL="640080" rtl="0" algn="l">
              <a:lnSpc>
                <a:spcPct val="110000"/>
              </a:lnSpc>
              <a:spcBef>
                <a:spcPts val="0"/>
              </a:spcBef>
              <a:spcAft>
                <a:spcPts val="0"/>
              </a:spcAft>
              <a:buNone/>
            </a:pPr>
            <a:r>
              <a:rPr lang="en" sz="1500">
                <a:solidFill>
                  <a:schemeClr val="dk1"/>
                </a:solidFill>
                <a:latin typeface="Open Sans"/>
                <a:ea typeface="Open Sans"/>
                <a:cs typeface="Open Sans"/>
                <a:sym typeface="Open Sans"/>
              </a:rPr>
              <a:t>+ Insurance ($300/unit)</a:t>
            </a:r>
            <a:endParaRPr sz="1500">
              <a:solidFill>
                <a:schemeClr val="dk1"/>
              </a:solidFill>
              <a:latin typeface="Open Sans"/>
              <a:ea typeface="Open Sans"/>
              <a:cs typeface="Open Sans"/>
              <a:sym typeface="Open Sans"/>
            </a:endParaRPr>
          </a:p>
          <a:p>
            <a:pPr indent="0" lvl="0" marL="640080" rtl="0" algn="l">
              <a:lnSpc>
                <a:spcPct val="110000"/>
              </a:lnSpc>
              <a:spcBef>
                <a:spcPts val="0"/>
              </a:spcBef>
              <a:spcAft>
                <a:spcPts val="0"/>
              </a:spcAft>
              <a:buNone/>
            </a:pPr>
            <a:r>
              <a:rPr lang="en" sz="1500">
                <a:solidFill>
                  <a:schemeClr val="dk1"/>
                </a:solidFill>
                <a:latin typeface="Open Sans"/>
                <a:ea typeface="Open Sans"/>
                <a:cs typeface="Open Sans"/>
                <a:sym typeface="Open Sans"/>
              </a:rPr>
              <a:t>+ Utilities ($750/unit)</a:t>
            </a:r>
            <a:endParaRPr sz="1500">
              <a:solidFill>
                <a:schemeClr val="dk1"/>
              </a:solidFill>
              <a:latin typeface="Open Sans"/>
              <a:ea typeface="Open Sans"/>
              <a:cs typeface="Open Sans"/>
              <a:sym typeface="Open Sans"/>
            </a:endParaRPr>
          </a:p>
          <a:p>
            <a:pPr indent="0" lvl="0" marL="640080" rtl="0" algn="l">
              <a:lnSpc>
                <a:spcPct val="110000"/>
              </a:lnSpc>
              <a:spcBef>
                <a:spcPts val="0"/>
              </a:spcBef>
              <a:spcAft>
                <a:spcPts val="0"/>
              </a:spcAft>
              <a:buNone/>
            </a:pPr>
            <a:r>
              <a:rPr lang="en" sz="1500">
                <a:solidFill>
                  <a:schemeClr val="dk1"/>
                </a:solidFill>
                <a:latin typeface="Open Sans"/>
                <a:ea typeface="Open Sans"/>
                <a:cs typeface="Open Sans"/>
                <a:sym typeface="Open Sans"/>
              </a:rPr>
              <a:t>+ Maintenance (6%)</a:t>
            </a:r>
            <a:endParaRPr sz="1500">
              <a:solidFill>
                <a:schemeClr val="dk1"/>
              </a:solidFill>
              <a:latin typeface="Open Sans"/>
              <a:ea typeface="Open Sans"/>
              <a:cs typeface="Open Sans"/>
              <a:sym typeface="Open Sans"/>
            </a:endParaRPr>
          </a:p>
          <a:p>
            <a:pPr indent="0" lvl="0" marL="640080" rtl="0" algn="l">
              <a:lnSpc>
                <a:spcPct val="110000"/>
              </a:lnSpc>
              <a:spcBef>
                <a:spcPts val="0"/>
              </a:spcBef>
              <a:spcAft>
                <a:spcPts val="0"/>
              </a:spcAft>
              <a:buNone/>
            </a:pPr>
            <a:r>
              <a:rPr lang="en" sz="1500" u="sng">
                <a:solidFill>
                  <a:schemeClr val="dk1"/>
                </a:solidFill>
                <a:latin typeface="Open Sans"/>
                <a:ea typeface="Open Sans"/>
                <a:cs typeface="Open Sans"/>
                <a:sym typeface="Open Sans"/>
              </a:rPr>
              <a:t>+ Management (6%)</a:t>
            </a:r>
            <a:endParaRPr sz="1500" u="sng">
              <a:solidFill>
                <a:schemeClr val="dk1"/>
              </a:solidFill>
              <a:latin typeface="Open Sans"/>
              <a:ea typeface="Open Sans"/>
              <a:cs typeface="Open Sans"/>
              <a:sym typeface="Open Sans"/>
            </a:endParaRPr>
          </a:p>
          <a:p>
            <a:pPr indent="0" lvl="0" marL="640080" rtl="0" algn="l">
              <a:lnSpc>
                <a:spcPct val="110000"/>
              </a:lnSpc>
              <a:spcBef>
                <a:spcPts val="0"/>
              </a:spcBef>
              <a:spcAft>
                <a:spcPts val="0"/>
              </a:spcAft>
              <a:buNone/>
            </a:pPr>
            <a:r>
              <a:rPr lang="en" sz="1500">
                <a:solidFill>
                  <a:schemeClr val="dk1"/>
                </a:solidFill>
                <a:latin typeface="Open Sans SemiBold"/>
                <a:ea typeface="Open Sans SemiBold"/>
                <a:cs typeface="Open Sans SemiBold"/>
                <a:sym typeface="Open Sans SemiBold"/>
              </a:rPr>
              <a:t>Total Expenses </a:t>
            </a:r>
            <a:endParaRPr sz="1500">
              <a:solidFill>
                <a:schemeClr val="dk1"/>
              </a:solidFill>
              <a:latin typeface="Open Sans SemiBold"/>
              <a:ea typeface="Open Sans SemiBold"/>
              <a:cs typeface="Open Sans SemiBold"/>
              <a:sym typeface="Open Sans SemiBold"/>
            </a:endParaRPr>
          </a:p>
        </p:txBody>
      </p:sp>
      <p:sp>
        <p:nvSpPr>
          <p:cNvPr id="250" name="Google Shape;250;p36"/>
          <p:cNvSpPr txBox="1"/>
          <p:nvPr/>
        </p:nvSpPr>
        <p:spPr>
          <a:xfrm>
            <a:off x="2865950" y="476700"/>
            <a:ext cx="4774500" cy="49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chemeClr val="dk1"/>
                </a:solidFill>
              </a:rPr>
              <a:t>PROFORMA ANALYSIS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37"/>
          <p:cNvSpPr/>
          <p:nvPr/>
        </p:nvSpPr>
        <p:spPr>
          <a:xfrm>
            <a:off x="0" y="4674517"/>
            <a:ext cx="9144000" cy="232200"/>
          </a:xfrm>
          <a:prstGeom prst="rect">
            <a:avLst/>
          </a:prstGeom>
          <a:solidFill>
            <a:srgbClr val="FFCC8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256" name="Google Shape;256;p37"/>
          <p:cNvPicPr preferRelativeResize="0"/>
          <p:nvPr/>
        </p:nvPicPr>
        <p:blipFill rotWithShape="1">
          <a:blip r:embed="rId4">
            <a:alphaModFix/>
          </a:blip>
          <a:srcRect b="0" l="0" r="0" t="0"/>
          <a:stretch/>
        </p:blipFill>
        <p:spPr>
          <a:xfrm>
            <a:off x="3742047" y="4266513"/>
            <a:ext cx="1659907" cy="1048142"/>
          </a:xfrm>
          <a:prstGeom prst="rect">
            <a:avLst/>
          </a:prstGeom>
          <a:noFill/>
          <a:ln>
            <a:noFill/>
          </a:ln>
          <a:effectLst>
            <a:outerShdw blurRad="50800" rotWithShape="0" algn="t" dir="5400000" dist="38100">
              <a:srgbClr val="000000">
                <a:alpha val="40000"/>
              </a:srgbClr>
            </a:outerShdw>
          </a:effectLst>
        </p:spPr>
      </p:pic>
      <p:sp>
        <p:nvSpPr>
          <p:cNvPr id="257" name="Google Shape;257;p37"/>
          <p:cNvSpPr txBox="1"/>
          <p:nvPr/>
        </p:nvSpPr>
        <p:spPr>
          <a:xfrm>
            <a:off x="311700" y="1824950"/>
            <a:ext cx="8520600" cy="141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2"/>
              </a:buClr>
              <a:buSzPts val="1800"/>
              <a:buFont typeface="Arial"/>
              <a:buNone/>
            </a:pPr>
            <a:r>
              <a:rPr b="1" lang="en" sz="5500">
                <a:solidFill>
                  <a:srgbClr val="FFC000"/>
                </a:solidFill>
              </a:rPr>
              <a:t>EXERCISE</a:t>
            </a:r>
            <a:endParaRPr sz="5500">
              <a:solidFill>
                <a:srgbClr val="FFC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8"/>
          <p:cNvSpPr txBox="1"/>
          <p:nvPr>
            <p:ph idx="1" type="body"/>
          </p:nvPr>
        </p:nvSpPr>
        <p:spPr>
          <a:xfrm>
            <a:off x="706125" y="724725"/>
            <a:ext cx="8077200" cy="43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600"/>
              </a:spcBef>
              <a:spcAft>
                <a:spcPts val="0"/>
              </a:spcAft>
              <a:buClr>
                <a:schemeClr val="dk1"/>
              </a:buClr>
              <a:buSzPts val="1100"/>
              <a:buFont typeface="Arial"/>
              <a:buNone/>
            </a:pPr>
            <a:r>
              <a:rPr b="1" lang="en" sz="2800">
                <a:solidFill>
                  <a:schemeClr val="dk1"/>
                </a:solidFill>
                <a:latin typeface="Open Sans"/>
                <a:ea typeface="Open Sans"/>
                <a:cs typeface="Open Sans"/>
                <a:sym typeface="Open Sans"/>
              </a:rPr>
              <a:t>DEAL 1</a:t>
            </a:r>
            <a:endParaRPr b="1" sz="2800">
              <a:solidFill>
                <a:schemeClr val="dk1"/>
              </a:solidFill>
              <a:latin typeface="Open Sans"/>
              <a:ea typeface="Open Sans"/>
              <a:cs typeface="Open Sans"/>
              <a:sym typeface="Open Sans"/>
            </a:endParaRPr>
          </a:p>
          <a:p>
            <a:pPr indent="0" lvl="0" marL="0" rtl="0" algn="l">
              <a:spcBef>
                <a:spcPts val="1000"/>
              </a:spcBef>
              <a:spcAft>
                <a:spcPts val="0"/>
              </a:spcAft>
              <a:buNone/>
            </a:pPr>
            <a:r>
              <a:rPr lang="en" sz="2400">
                <a:solidFill>
                  <a:schemeClr val="dk1"/>
                </a:solidFill>
                <a:latin typeface="Open Sans SemiBold"/>
                <a:ea typeface="Open Sans SemiBold"/>
                <a:cs typeface="Open Sans SemiBold"/>
                <a:sym typeface="Open Sans SemiBold"/>
              </a:rPr>
              <a:t>Market Rents:	40 Units:  1-Bed Rent @ $600/month</a:t>
            </a:r>
            <a:endParaRPr sz="2400">
              <a:solidFill>
                <a:schemeClr val="dk1"/>
              </a:solidFill>
              <a:latin typeface="Open Sans SemiBold"/>
              <a:ea typeface="Open Sans SemiBold"/>
              <a:cs typeface="Open Sans SemiBold"/>
              <a:sym typeface="Open Sans SemiBold"/>
            </a:endParaRPr>
          </a:p>
          <a:p>
            <a:pPr indent="457200" lvl="0" marL="1828800" rtl="0" algn="l">
              <a:spcBef>
                <a:spcPts val="0"/>
              </a:spcBef>
              <a:spcAft>
                <a:spcPts val="0"/>
              </a:spcAft>
              <a:buNone/>
            </a:pPr>
            <a:r>
              <a:rPr lang="en" sz="2400">
                <a:solidFill>
                  <a:schemeClr val="dk1"/>
                </a:solidFill>
                <a:latin typeface="Open Sans SemiBold"/>
                <a:ea typeface="Open Sans SemiBold"/>
                <a:cs typeface="Open Sans SemiBold"/>
                <a:sym typeface="Open Sans SemiBold"/>
              </a:rPr>
              <a:t>60 Units:  2-Bed Rent @ $800/month</a:t>
            </a:r>
            <a:endParaRPr sz="2400">
              <a:solidFill>
                <a:schemeClr val="dk1"/>
              </a:solidFill>
              <a:latin typeface="Open Sans SemiBold"/>
              <a:ea typeface="Open Sans SemiBold"/>
              <a:cs typeface="Open Sans SemiBold"/>
              <a:sym typeface="Open Sans SemiBold"/>
            </a:endParaRPr>
          </a:p>
          <a:p>
            <a:pPr indent="0" lvl="0" marL="0" rtl="0" algn="l">
              <a:spcBef>
                <a:spcPts val="1000"/>
              </a:spcBef>
              <a:spcAft>
                <a:spcPts val="0"/>
              </a:spcAft>
              <a:buNone/>
            </a:pPr>
            <a:r>
              <a:rPr lang="en" sz="2400">
                <a:solidFill>
                  <a:schemeClr val="dk1"/>
                </a:solidFill>
                <a:latin typeface="Open Sans SemiBold"/>
                <a:ea typeface="Open Sans SemiBold"/>
                <a:cs typeface="Open Sans SemiBold"/>
                <a:sym typeface="Open Sans SemiBold"/>
              </a:rPr>
              <a:t>Asking Price: 	$3,250,000</a:t>
            </a:r>
            <a:endParaRPr sz="2400">
              <a:solidFill>
                <a:schemeClr val="dk1"/>
              </a:solidFill>
              <a:latin typeface="Open Sans SemiBold"/>
              <a:ea typeface="Open Sans SemiBold"/>
              <a:cs typeface="Open Sans SemiBold"/>
              <a:sym typeface="Open Sans SemiBold"/>
            </a:endParaRPr>
          </a:p>
          <a:p>
            <a:pPr indent="0" lvl="0" marL="0" rtl="0" algn="l">
              <a:spcBef>
                <a:spcPts val="1000"/>
              </a:spcBef>
              <a:spcAft>
                <a:spcPts val="0"/>
              </a:spcAft>
              <a:buNone/>
            </a:pPr>
            <a:r>
              <a:rPr lang="en" sz="2400">
                <a:solidFill>
                  <a:schemeClr val="dk1"/>
                </a:solidFill>
                <a:latin typeface="Open Sans SemiBold"/>
                <a:ea typeface="Open Sans SemiBold"/>
                <a:cs typeface="Open Sans SemiBold"/>
                <a:sym typeface="Open Sans SemiBold"/>
              </a:rPr>
              <a:t>Repairs:			$700,000</a:t>
            </a:r>
            <a:endParaRPr b="1" i="0" sz="2800" u="none" cap="none" strike="noStrike">
              <a:solidFill>
                <a:schemeClr val="dk1"/>
              </a:solidFill>
              <a:latin typeface="Arial"/>
              <a:ea typeface="Arial"/>
              <a:cs typeface="Arial"/>
              <a:sym typeface="Arial"/>
            </a:endParaRPr>
          </a:p>
        </p:txBody>
      </p:sp>
      <p:sp>
        <p:nvSpPr>
          <p:cNvPr id="263" name="Google Shape;263;p38"/>
          <p:cNvSpPr/>
          <p:nvPr/>
        </p:nvSpPr>
        <p:spPr>
          <a:xfrm flipH="1" rot="10800000">
            <a:off x="0" y="4755107"/>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64" name="Google Shape;264;p38"/>
          <p:cNvSpPr/>
          <p:nvPr/>
        </p:nvSpPr>
        <p:spPr>
          <a:xfrm flipH="1" rot="10800000">
            <a:off x="7692273" y="4755106"/>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65" name="Google Shape;265;p38"/>
          <p:cNvSpPr/>
          <p:nvPr/>
        </p:nvSpPr>
        <p:spPr>
          <a:xfrm flipH="1" rot="10800000">
            <a:off x="0" y="32847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9"/>
          <p:cNvSpPr txBox="1"/>
          <p:nvPr>
            <p:ph idx="1" type="body"/>
          </p:nvPr>
        </p:nvSpPr>
        <p:spPr>
          <a:xfrm>
            <a:off x="706125" y="724725"/>
            <a:ext cx="8077200" cy="43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600"/>
              </a:spcBef>
              <a:spcAft>
                <a:spcPts val="0"/>
              </a:spcAft>
              <a:buClr>
                <a:schemeClr val="dk1"/>
              </a:buClr>
              <a:buSzPts val="1100"/>
              <a:buFont typeface="Arial"/>
              <a:buNone/>
            </a:pPr>
            <a:r>
              <a:rPr b="1" lang="en" sz="2800">
                <a:solidFill>
                  <a:schemeClr val="dk1"/>
                </a:solidFill>
                <a:latin typeface="Open Sans"/>
                <a:ea typeface="Open Sans"/>
                <a:cs typeface="Open Sans"/>
                <a:sym typeface="Open Sans"/>
              </a:rPr>
              <a:t>DEAL 1</a:t>
            </a:r>
            <a:endParaRPr b="1" sz="2800">
              <a:solidFill>
                <a:schemeClr val="dk1"/>
              </a:solidFill>
              <a:latin typeface="Open Sans"/>
              <a:ea typeface="Open Sans"/>
              <a:cs typeface="Open Sans"/>
              <a:sym typeface="Open Sans"/>
            </a:endParaRPr>
          </a:p>
          <a:p>
            <a:pPr indent="0" lvl="0" marL="0" rtl="0" algn="l">
              <a:spcBef>
                <a:spcPts val="1000"/>
              </a:spcBef>
              <a:spcAft>
                <a:spcPts val="0"/>
              </a:spcAft>
              <a:buNone/>
            </a:pPr>
            <a:r>
              <a:t/>
            </a:r>
            <a:endParaRPr b="1" i="0" sz="2800" u="none" cap="none" strike="noStrike">
              <a:solidFill>
                <a:schemeClr val="dk1"/>
              </a:solidFill>
              <a:latin typeface="Arial"/>
              <a:ea typeface="Arial"/>
              <a:cs typeface="Arial"/>
              <a:sym typeface="Arial"/>
            </a:endParaRPr>
          </a:p>
        </p:txBody>
      </p:sp>
      <p:sp>
        <p:nvSpPr>
          <p:cNvPr id="271" name="Google Shape;271;p39"/>
          <p:cNvSpPr/>
          <p:nvPr/>
        </p:nvSpPr>
        <p:spPr>
          <a:xfrm flipH="1" rot="10800000">
            <a:off x="0" y="4755107"/>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72" name="Google Shape;272;p39"/>
          <p:cNvSpPr/>
          <p:nvPr/>
        </p:nvSpPr>
        <p:spPr>
          <a:xfrm flipH="1" rot="10800000">
            <a:off x="7692273" y="4755106"/>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73" name="Google Shape;273;p39"/>
          <p:cNvSpPr/>
          <p:nvPr/>
        </p:nvSpPr>
        <p:spPr>
          <a:xfrm flipH="1" rot="10800000">
            <a:off x="0" y="32847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0"/>
          <p:cNvSpPr txBox="1"/>
          <p:nvPr>
            <p:ph idx="1" type="body"/>
          </p:nvPr>
        </p:nvSpPr>
        <p:spPr>
          <a:xfrm>
            <a:off x="706125" y="724725"/>
            <a:ext cx="8077200" cy="43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600"/>
              </a:spcBef>
              <a:spcAft>
                <a:spcPts val="0"/>
              </a:spcAft>
              <a:buClr>
                <a:schemeClr val="dk1"/>
              </a:buClr>
              <a:buSzPts val="1100"/>
              <a:buFont typeface="Arial"/>
              <a:buNone/>
            </a:pPr>
            <a:r>
              <a:rPr b="1" lang="en" sz="2800">
                <a:solidFill>
                  <a:schemeClr val="dk1"/>
                </a:solidFill>
                <a:latin typeface="Open Sans"/>
                <a:ea typeface="Open Sans"/>
                <a:cs typeface="Open Sans"/>
                <a:sym typeface="Open Sans"/>
              </a:rPr>
              <a:t>DEAL 2</a:t>
            </a:r>
            <a:endParaRPr b="1" sz="2800">
              <a:solidFill>
                <a:schemeClr val="dk1"/>
              </a:solidFill>
              <a:latin typeface="Open Sans"/>
              <a:ea typeface="Open Sans"/>
              <a:cs typeface="Open Sans"/>
              <a:sym typeface="Open Sans"/>
            </a:endParaRPr>
          </a:p>
          <a:p>
            <a:pPr indent="0" lvl="0" marL="0" rtl="0" algn="l">
              <a:spcBef>
                <a:spcPts val="1000"/>
              </a:spcBef>
              <a:spcAft>
                <a:spcPts val="0"/>
              </a:spcAft>
              <a:buNone/>
            </a:pPr>
            <a:r>
              <a:rPr lang="en" sz="2400">
                <a:solidFill>
                  <a:schemeClr val="dk1"/>
                </a:solidFill>
                <a:latin typeface="Open Sans SemiBold"/>
                <a:ea typeface="Open Sans SemiBold"/>
                <a:cs typeface="Open Sans SemiBold"/>
                <a:sym typeface="Open Sans SemiBold"/>
              </a:rPr>
              <a:t>Market Rents:	48 Units:  1-Bed Rent @ $800/month</a:t>
            </a:r>
            <a:endParaRPr sz="2400">
              <a:solidFill>
                <a:schemeClr val="dk1"/>
              </a:solidFill>
              <a:latin typeface="Open Sans SemiBold"/>
              <a:ea typeface="Open Sans SemiBold"/>
              <a:cs typeface="Open Sans SemiBold"/>
              <a:sym typeface="Open Sans SemiBold"/>
            </a:endParaRPr>
          </a:p>
          <a:p>
            <a:pPr indent="457200" lvl="0" marL="1828800" rtl="0" algn="l">
              <a:spcBef>
                <a:spcPts val="0"/>
              </a:spcBef>
              <a:spcAft>
                <a:spcPts val="0"/>
              </a:spcAft>
              <a:buNone/>
            </a:pPr>
            <a:r>
              <a:rPr lang="en" sz="2400">
                <a:solidFill>
                  <a:schemeClr val="dk1"/>
                </a:solidFill>
                <a:latin typeface="Open Sans SemiBold"/>
                <a:ea typeface="Open Sans SemiBold"/>
                <a:cs typeface="Open Sans SemiBold"/>
                <a:sym typeface="Open Sans SemiBold"/>
              </a:rPr>
              <a:t>22 Units:  2-Bed Rent @ $1000/month</a:t>
            </a:r>
            <a:endParaRPr sz="2400">
              <a:solidFill>
                <a:schemeClr val="dk1"/>
              </a:solidFill>
              <a:latin typeface="Open Sans SemiBold"/>
              <a:ea typeface="Open Sans SemiBold"/>
              <a:cs typeface="Open Sans SemiBold"/>
              <a:sym typeface="Open Sans SemiBold"/>
            </a:endParaRPr>
          </a:p>
          <a:p>
            <a:pPr indent="457200" lvl="0" marL="1828800" rtl="0" algn="l">
              <a:spcBef>
                <a:spcPts val="0"/>
              </a:spcBef>
              <a:spcAft>
                <a:spcPts val="0"/>
              </a:spcAft>
              <a:buNone/>
            </a:pPr>
            <a:r>
              <a:rPr lang="en" sz="2400">
                <a:solidFill>
                  <a:schemeClr val="dk1"/>
                </a:solidFill>
                <a:latin typeface="Open Sans SemiBold"/>
                <a:ea typeface="Open Sans SemiBold"/>
                <a:cs typeface="Open Sans SemiBold"/>
                <a:sym typeface="Open Sans SemiBold"/>
              </a:rPr>
              <a:t>20 Units:  3-Bed Rent @ $1200/month</a:t>
            </a:r>
            <a:endParaRPr sz="2400">
              <a:solidFill>
                <a:schemeClr val="dk1"/>
              </a:solidFill>
              <a:latin typeface="Open Sans SemiBold"/>
              <a:ea typeface="Open Sans SemiBold"/>
              <a:cs typeface="Open Sans SemiBold"/>
              <a:sym typeface="Open Sans SemiBold"/>
            </a:endParaRPr>
          </a:p>
          <a:p>
            <a:pPr indent="0" lvl="0" marL="0" rtl="0" algn="l">
              <a:spcBef>
                <a:spcPts val="1000"/>
              </a:spcBef>
              <a:spcAft>
                <a:spcPts val="0"/>
              </a:spcAft>
              <a:buNone/>
            </a:pPr>
            <a:r>
              <a:rPr lang="en" sz="2400">
                <a:solidFill>
                  <a:schemeClr val="dk1"/>
                </a:solidFill>
                <a:latin typeface="Open Sans SemiBold"/>
                <a:ea typeface="Open Sans SemiBold"/>
                <a:cs typeface="Open Sans SemiBold"/>
                <a:sym typeface="Open Sans SemiBold"/>
              </a:rPr>
              <a:t>Asking Price</a:t>
            </a:r>
            <a:r>
              <a:rPr lang="en" sz="2400">
                <a:solidFill>
                  <a:schemeClr val="dk1"/>
                </a:solidFill>
                <a:latin typeface="Open Sans SemiBold"/>
                <a:ea typeface="Open Sans SemiBold"/>
                <a:cs typeface="Open Sans SemiBold"/>
                <a:sym typeface="Open Sans SemiBold"/>
              </a:rPr>
              <a:t>:	$8,000,000	</a:t>
            </a:r>
            <a:endParaRPr sz="2400">
              <a:solidFill>
                <a:schemeClr val="dk1"/>
              </a:solidFill>
              <a:latin typeface="Open Sans SemiBold"/>
              <a:ea typeface="Open Sans SemiBold"/>
              <a:cs typeface="Open Sans SemiBold"/>
              <a:sym typeface="Open Sans SemiBold"/>
            </a:endParaRPr>
          </a:p>
          <a:p>
            <a:pPr indent="0" lvl="0" marL="0" rtl="0" algn="l">
              <a:spcBef>
                <a:spcPts val="1000"/>
              </a:spcBef>
              <a:spcAft>
                <a:spcPts val="0"/>
              </a:spcAft>
              <a:buNone/>
            </a:pPr>
            <a:r>
              <a:rPr lang="en" sz="2400">
                <a:solidFill>
                  <a:schemeClr val="dk1"/>
                </a:solidFill>
                <a:latin typeface="Open Sans SemiBold"/>
                <a:ea typeface="Open Sans SemiBold"/>
                <a:cs typeface="Open Sans SemiBold"/>
                <a:sym typeface="Open Sans SemiBold"/>
              </a:rPr>
              <a:t>Repairs:			$450,000</a:t>
            </a:r>
            <a:endParaRPr sz="2400">
              <a:solidFill>
                <a:schemeClr val="dk1"/>
              </a:solidFill>
              <a:latin typeface="Open Sans SemiBold"/>
              <a:ea typeface="Open Sans SemiBold"/>
              <a:cs typeface="Open Sans SemiBold"/>
              <a:sym typeface="Open Sans SemiBold"/>
            </a:endParaRPr>
          </a:p>
        </p:txBody>
      </p:sp>
      <p:sp>
        <p:nvSpPr>
          <p:cNvPr id="279" name="Google Shape;279;p40"/>
          <p:cNvSpPr/>
          <p:nvPr/>
        </p:nvSpPr>
        <p:spPr>
          <a:xfrm flipH="1" rot="10800000">
            <a:off x="0" y="4755107"/>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80" name="Google Shape;280;p40"/>
          <p:cNvSpPr/>
          <p:nvPr/>
        </p:nvSpPr>
        <p:spPr>
          <a:xfrm flipH="1" rot="10800000">
            <a:off x="7692273" y="4755106"/>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81" name="Google Shape;281;p40"/>
          <p:cNvSpPr/>
          <p:nvPr/>
        </p:nvSpPr>
        <p:spPr>
          <a:xfrm flipH="1" rot="10800000">
            <a:off x="0" y="32847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1"/>
          <p:cNvSpPr txBox="1"/>
          <p:nvPr>
            <p:ph idx="1" type="body"/>
          </p:nvPr>
        </p:nvSpPr>
        <p:spPr>
          <a:xfrm>
            <a:off x="706125" y="724725"/>
            <a:ext cx="8077200" cy="43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600"/>
              </a:spcBef>
              <a:spcAft>
                <a:spcPts val="0"/>
              </a:spcAft>
              <a:buClr>
                <a:schemeClr val="dk1"/>
              </a:buClr>
              <a:buSzPts val="1100"/>
              <a:buFont typeface="Arial"/>
              <a:buNone/>
            </a:pPr>
            <a:r>
              <a:rPr b="1" lang="en" sz="2800">
                <a:solidFill>
                  <a:schemeClr val="dk1"/>
                </a:solidFill>
                <a:latin typeface="Open Sans"/>
                <a:ea typeface="Open Sans"/>
                <a:cs typeface="Open Sans"/>
                <a:sym typeface="Open Sans"/>
              </a:rPr>
              <a:t>DEAL 2</a:t>
            </a:r>
            <a:endParaRPr b="1" sz="2800">
              <a:solidFill>
                <a:schemeClr val="dk1"/>
              </a:solidFill>
              <a:latin typeface="Open Sans"/>
              <a:ea typeface="Open Sans"/>
              <a:cs typeface="Open Sans"/>
              <a:sym typeface="Open Sans"/>
            </a:endParaRPr>
          </a:p>
          <a:p>
            <a:pPr indent="0" lvl="0" marL="0" rtl="0" algn="l">
              <a:spcBef>
                <a:spcPts val="1000"/>
              </a:spcBef>
              <a:spcAft>
                <a:spcPts val="0"/>
              </a:spcAft>
              <a:buNone/>
            </a:pPr>
            <a:r>
              <a:t/>
            </a:r>
            <a:endParaRPr sz="2400">
              <a:solidFill>
                <a:schemeClr val="dk1"/>
              </a:solidFill>
              <a:latin typeface="Open Sans SemiBold"/>
              <a:ea typeface="Open Sans SemiBold"/>
              <a:cs typeface="Open Sans SemiBold"/>
              <a:sym typeface="Open Sans SemiBold"/>
            </a:endParaRPr>
          </a:p>
        </p:txBody>
      </p:sp>
      <p:sp>
        <p:nvSpPr>
          <p:cNvPr id="287" name="Google Shape;287;p41"/>
          <p:cNvSpPr/>
          <p:nvPr/>
        </p:nvSpPr>
        <p:spPr>
          <a:xfrm flipH="1" rot="10800000">
            <a:off x="0" y="4755107"/>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88" name="Google Shape;288;p41"/>
          <p:cNvSpPr/>
          <p:nvPr/>
        </p:nvSpPr>
        <p:spPr>
          <a:xfrm flipH="1" rot="10800000">
            <a:off x="7692273" y="4755106"/>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89" name="Google Shape;289;p41"/>
          <p:cNvSpPr/>
          <p:nvPr/>
        </p:nvSpPr>
        <p:spPr>
          <a:xfrm flipH="1" rot="10800000">
            <a:off x="0" y="32847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2"/>
          <p:cNvSpPr txBox="1"/>
          <p:nvPr>
            <p:ph idx="1" type="body"/>
          </p:nvPr>
        </p:nvSpPr>
        <p:spPr>
          <a:xfrm>
            <a:off x="706125" y="724725"/>
            <a:ext cx="8077200" cy="3474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600"/>
              </a:spcBef>
              <a:spcAft>
                <a:spcPts val="0"/>
              </a:spcAft>
              <a:buClr>
                <a:schemeClr val="dk1"/>
              </a:buClr>
              <a:buSzPts val="1100"/>
              <a:buFont typeface="Arial"/>
              <a:buNone/>
            </a:pPr>
            <a:r>
              <a:rPr b="1" lang="en" sz="2800">
                <a:solidFill>
                  <a:schemeClr val="dk1"/>
                </a:solidFill>
                <a:latin typeface="Open Sans"/>
                <a:ea typeface="Open Sans"/>
                <a:cs typeface="Open Sans"/>
                <a:sym typeface="Open Sans"/>
              </a:rPr>
              <a:t>DEAL 3</a:t>
            </a:r>
            <a:endParaRPr b="1" sz="2800">
              <a:solidFill>
                <a:schemeClr val="dk1"/>
              </a:solidFill>
              <a:latin typeface="Open Sans"/>
              <a:ea typeface="Open Sans"/>
              <a:cs typeface="Open Sans"/>
              <a:sym typeface="Open Sans"/>
            </a:endParaRPr>
          </a:p>
          <a:p>
            <a:pPr indent="0" lvl="0" marL="0" rtl="0" algn="l">
              <a:spcBef>
                <a:spcPts val="1000"/>
              </a:spcBef>
              <a:spcAft>
                <a:spcPts val="0"/>
              </a:spcAft>
              <a:buNone/>
            </a:pPr>
            <a:r>
              <a:rPr lang="en" sz="2400">
                <a:solidFill>
                  <a:schemeClr val="dk1"/>
                </a:solidFill>
                <a:latin typeface="Open Sans SemiBold"/>
                <a:ea typeface="Open Sans SemiBold"/>
                <a:cs typeface="Open Sans SemiBold"/>
                <a:sym typeface="Open Sans SemiBold"/>
              </a:rPr>
              <a:t>Market Rents:	30 Units:  Efficiency @ $450/month</a:t>
            </a:r>
            <a:endParaRPr sz="2400">
              <a:solidFill>
                <a:schemeClr val="dk1"/>
              </a:solidFill>
              <a:latin typeface="Open Sans SemiBold"/>
              <a:ea typeface="Open Sans SemiBold"/>
              <a:cs typeface="Open Sans SemiBold"/>
              <a:sym typeface="Open Sans SemiBold"/>
            </a:endParaRPr>
          </a:p>
          <a:p>
            <a:pPr indent="457200" lvl="0" marL="1828800" rtl="0" algn="l">
              <a:spcBef>
                <a:spcPts val="0"/>
              </a:spcBef>
              <a:spcAft>
                <a:spcPts val="0"/>
              </a:spcAft>
              <a:buNone/>
            </a:pPr>
            <a:r>
              <a:rPr lang="en" sz="2400">
                <a:solidFill>
                  <a:schemeClr val="dk1"/>
                </a:solidFill>
                <a:latin typeface="Open Sans SemiBold"/>
                <a:ea typeface="Open Sans SemiBold"/>
                <a:cs typeface="Open Sans SemiBold"/>
                <a:sym typeface="Open Sans SemiBold"/>
              </a:rPr>
              <a:t>10 Units:  1-Bed Rent @ $550/month</a:t>
            </a:r>
            <a:endParaRPr sz="2400">
              <a:solidFill>
                <a:schemeClr val="dk1"/>
              </a:solidFill>
              <a:latin typeface="Open Sans SemiBold"/>
              <a:ea typeface="Open Sans SemiBold"/>
              <a:cs typeface="Open Sans SemiBold"/>
              <a:sym typeface="Open Sans SemiBold"/>
            </a:endParaRPr>
          </a:p>
          <a:p>
            <a:pPr indent="457200" lvl="0" marL="1828800" rtl="0" algn="l">
              <a:spcBef>
                <a:spcPts val="0"/>
              </a:spcBef>
              <a:spcAft>
                <a:spcPts val="0"/>
              </a:spcAft>
              <a:buNone/>
            </a:pPr>
            <a:r>
              <a:rPr lang="en" sz="2400">
                <a:solidFill>
                  <a:schemeClr val="dk1"/>
                </a:solidFill>
                <a:latin typeface="Open Sans SemiBold"/>
                <a:ea typeface="Open Sans SemiBold"/>
                <a:cs typeface="Open Sans SemiBold"/>
                <a:sym typeface="Open Sans SemiBold"/>
              </a:rPr>
              <a:t>25 Units:  2-Bed Rent @ $600/month</a:t>
            </a:r>
            <a:endParaRPr sz="2400">
              <a:solidFill>
                <a:schemeClr val="dk1"/>
              </a:solidFill>
              <a:latin typeface="Open Sans SemiBold"/>
              <a:ea typeface="Open Sans SemiBold"/>
              <a:cs typeface="Open Sans SemiBold"/>
              <a:sym typeface="Open Sans SemiBold"/>
            </a:endParaRPr>
          </a:p>
          <a:p>
            <a:pPr indent="0" lvl="0" marL="0" rtl="0" algn="l">
              <a:spcBef>
                <a:spcPts val="1000"/>
              </a:spcBef>
              <a:spcAft>
                <a:spcPts val="0"/>
              </a:spcAft>
              <a:buNone/>
            </a:pPr>
            <a:r>
              <a:rPr lang="en" sz="2400">
                <a:solidFill>
                  <a:schemeClr val="dk1"/>
                </a:solidFill>
                <a:latin typeface="Open Sans SemiBold"/>
                <a:ea typeface="Open Sans SemiBold"/>
                <a:cs typeface="Open Sans SemiBold"/>
                <a:sym typeface="Open Sans SemiBold"/>
              </a:rPr>
              <a:t>Asking Price:	$3,000,000	</a:t>
            </a:r>
            <a:endParaRPr sz="2400">
              <a:solidFill>
                <a:schemeClr val="dk1"/>
              </a:solidFill>
              <a:latin typeface="Open Sans SemiBold"/>
              <a:ea typeface="Open Sans SemiBold"/>
              <a:cs typeface="Open Sans SemiBold"/>
              <a:sym typeface="Open Sans SemiBold"/>
            </a:endParaRPr>
          </a:p>
          <a:p>
            <a:pPr indent="0" lvl="0" marL="0" rtl="0" algn="l">
              <a:spcBef>
                <a:spcPts val="1000"/>
              </a:spcBef>
              <a:spcAft>
                <a:spcPts val="0"/>
              </a:spcAft>
              <a:buNone/>
            </a:pPr>
            <a:r>
              <a:rPr lang="en" sz="2400">
                <a:solidFill>
                  <a:schemeClr val="dk1"/>
                </a:solidFill>
                <a:latin typeface="Open Sans SemiBold"/>
                <a:ea typeface="Open Sans SemiBold"/>
                <a:cs typeface="Open Sans SemiBold"/>
                <a:sym typeface="Open Sans SemiBold"/>
              </a:rPr>
              <a:t>Repairs:			$195,000</a:t>
            </a:r>
            <a:endParaRPr sz="2400">
              <a:solidFill>
                <a:schemeClr val="dk1"/>
              </a:solidFill>
              <a:latin typeface="Open Sans SemiBold"/>
              <a:ea typeface="Open Sans SemiBold"/>
              <a:cs typeface="Open Sans SemiBold"/>
              <a:sym typeface="Open Sans SemiBold"/>
            </a:endParaRPr>
          </a:p>
        </p:txBody>
      </p:sp>
      <p:sp>
        <p:nvSpPr>
          <p:cNvPr id="295" name="Google Shape;295;p42"/>
          <p:cNvSpPr/>
          <p:nvPr/>
        </p:nvSpPr>
        <p:spPr>
          <a:xfrm flipH="1" rot="10800000">
            <a:off x="0" y="4755107"/>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96" name="Google Shape;296;p42"/>
          <p:cNvSpPr/>
          <p:nvPr/>
        </p:nvSpPr>
        <p:spPr>
          <a:xfrm flipH="1" rot="10800000">
            <a:off x="7692273" y="4755106"/>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97" name="Google Shape;297;p42"/>
          <p:cNvSpPr/>
          <p:nvPr/>
        </p:nvSpPr>
        <p:spPr>
          <a:xfrm flipH="1" rot="10800000">
            <a:off x="0" y="32847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3"/>
          <p:cNvSpPr txBox="1"/>
          <p:nvPr>
            <p:ph idx="1" type="body"/>
          </p:nvPr>
        </p:nvSpPr>
        <p:spPr>
          <a:xfrm>
            <a:off x="706125" y="724725"/>
            <a:ext cx="8077200" cy="3474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600"/>
              </a:spcBef>
              <a:spcAft>
                <a:spcPts val="0"/>
              </a:spcAft>
              <a:buClr>
                <a:schemeClr val="dk1"/>
              </a:buClr>
              <a:buSzPts val="1100"/>
              <a:buFont typeface="Arial"/>
              <a:buNone/>
            </a:pPr>
            <a:r>
              <a:rPr b="1" lang="en" sz="2800">
                <a:solidFill>
                  <a:schemeClr val="dk1"/>
                </a:solidFill>
                <a:latin typeface="Open Sans"/>
                <a:ea typeface="Open Sans"/>
                <a:cs typeface="Open Sans"/>
                <a:sym typeface="Open Sans"/>
              </a:rPr>
              <a:t>DEAL 3</a:t>
            </a:r>
            <a:endParaRPr b="1" sz="2800">
              <a:solidFill>
                <a:schemeClr val="dk1"/>
              </a:solidFill>
              <a:latin typeface="Open Sans"/>
              <a:ea typeface="Open Sans"/>
              <a:cs typeface="Open Sans"/>
              <a:sym typeface="Open Sans"/>
            </a:endParaRPr>
          </a:p>
          <a:p>
            <a:pPr indent="0" lvl="0" marL="0" rtl="0" algn="l">
              <a:spcBef>
                <a:spcPts val="1000"/>
              </a:spcBef>
              <a:spcAft>
                <a:spcPts val="0"/>
              </a:spcAft>
              <a:buNone/>
            </a:pPr>
            <a:r>
              <a:t/>
            </a:r>
            <a:endParaRPr sz="2400">
              <a:solidFill>
                <a:schemeClr val="dk1"/>
              </a:solidFill>
              <a:latin typeface="Open Sans SemiBold"/>
              <a:ea typeface="Open Sans SemiBold"/>
              <a:cs typeface="Open Sans SemiBold"/>
              <a:sym typeface="Open Sans SemiBold"/>
            </a:endParaRPr>
          </a:p>
        </p:txBody>
      </p:sp>
      <p:sp>
        <p:nvSpPr>
          <p:cNvPr id="303" name="Google Shape;303;p43"/>
          <p:cNvSpPr/>
          <p:nvPr/>
        </p:nvSpPr>
        <p:spPr>
          <a:xfrm flipH="1" rot="10800000">
            <a:off x="0" y="4755107"/>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04" name="Google Shape;304;p43"/>
          <p:cNvSpPr/>
          <p:nvPr/>
        </p:nvSpPr>
        <p:spPr>
          <a:xfrm flipH="1" rot="10800000">
            <a:off x="7692273" y="4755106"/>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05" name="Google Shape;305;p43"/>
          <p:cNvSpPr/>
          <p:nvPr/>
        </p:nvSpPr>
        <p:spPr>
          <a:xfrm flipH="1" rot="10800000">
            <a:off x="0" y="32847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9" name="Shape 309"/>
        <p:cNvGrpSpPr/>
        <p:nvPr/>
      </p:nvGrpSpPr>
      <p:grpSpPr>
        <a:xfrm>
          <a:off x="0" y="0"/>
          <a:ext cx="0" cy="0"/>
          <a:chOff x="0" y="0"/>
          <a:chExt cx="0" cy="0"/>
        </a:xfrm>
      </p:grpSpPr>
      <p:sp>
        <p:nvSpPr>
          <p:cNvPr id="310" name="Google Shape;310;p44"/>
          <p:cNvSpPr/>
          <p:nvPr/>
        </p:nvSpPr>
        <p:spPr>
          <a:xfrm>
            <a:off x="0" y="4674517"/>
            <a:ext cx="9144000" cy="232200"/>
          </a:xfrm>
          <a:prstGeom prst="rect">
            <a:avLst/>
          </a:prstGeom>
          <a:solidFill>
            <a:srgbClr val="FFCC8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11" name="Google Shape;311;p44"/>
          <p:cNvSpPr txBox="1"/>
          <p:nvPr>
            <p:ph type="title"/>
          </p:nvPr>
        </p:nvSpPr>
        <p:spPr>
          <a:xfrm>
            <a:off x="311700" y="1600650"/>
            <a:ext cx="8520600" cy="73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3100" u="none" cap="none" strike="noStrike">
                <a:solidFill>
                  <a:schemeClr val="lt1"/>
                </a:solidFill>
                <a:latin typeface="Open Sans"/>
                <a:ea typeface="Open Sans"/>
                <a:cs typeface="Open Sans"/>
                <a:sym typeface="Open Sans"/>
              </a:rPr>
              <a:t>Look For Ways To </a:t>
            </a:r>
            <a:endParaRPr b="0" i="0" sz="3100" u="none" cap="none" strike="noStrike">
              <a:solidFill>
                <a:schemeClr val="lt1"/>
              </a:solidFill>
              <a:latin typeface="Open Sans"/>
              <a:ea typeface="Open Sans"/>
              <a:cs typeface="Open Sans"/>
              <a:sym typeface="Open Sans"/>
            </a:endParaRPr>
          </a:p>
        </p:txBody>
      </p:sp>
      <p:sp>
        <p:nvSpPr>
          <p:cNvPr id="312" name="Google Shape;312;p44"/>
          <p:cNvSpPr txBox="1"/>
          <p:nvPr>
            <p:ph idx="1" type="body"/>
          </p:nvPr>
        </p:nvSpPr>
        <p:spPr>
          <a:xfrm>
            <a:off x="311700" y="2021793"/>
            <a:ext cx="8520600" cy="672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dk2"/>
              </a:buClr>
              <a:buSzPts val="1800"/>
              <a:buFont typeface="Arial"/>
              <a:buNone/>
            </a:pPr>
            <a:r>
              <a:rPr b="1" i="0" lang="en" sz="4500" u="none" cap="none" strike="noStrike">
                <a:solidFill>
                  <a:srgbClr val="FFC000"/>
                </a:solidFill>
                <a:latin typeface="Arial"/>
                <a:ea typeface="Arial"/>
                <a:cs typeface="Arial"/>
                <a:sym typeface="Arial"/>
              </a:rPr>
              <a:t>Increase Value &amp; </a:t>
            </a:r>
            <a:endParaRPr b="1" i="0" sz="4500" u="none" cap="none" strike="noStrike">
              <a:solidFill>
                <a:srgbClr val="FFC000"/>
              </a:solidFill>
              <a:latin typeface="Arial"/>
              <a:ea typeface="Arial"/>
              <a:cs typeface="Arial"/>
              <a:sym typeface="Arial"/>
            </a:endParaRPr>
          </a:p>
        </p:txBody>
      </p:sp>
      <p:pic>
        <p:nvPicPr>
          <p:cNvPr id="313" name="Google Shape;313;p44"/>
          <p:cNvPicPr preferRelativeResize="0"/>
          <p:nvPr/>
        </p:nvPicPr>
        <p:blipFill rotWithShape="1">
          <a:blip r:embed="rId4">
            <a:alphaModFix/>
          </a:blip>
          <a:srcRect b="0" l="0" r="0" t="0"/>
          <a:stretch/>
        </p:blipFill>
        <p:spPr>
          <a:xfrm>
            <a:off x="3742047" y="4266513"/>
            <a:ext cx="1659907" cy="1048142"/>
          </a:xfrm>
          <a:prstGeom prst="rect">
            <a:avLst/>
          </a:prstGeom>
          <a:noFill/>
          <a:ln>
            <a:noFill/>
          </a:ln>
          <a:effectLst>
            <a:outerShdw blurRad="50800" rotWithShape="0" algn="t" dir="5400000" dist="38100">
              <a:srgbClr val="000000">
                <a:alpha val="40000"/>
              </a:srgbClr>
            </a:outerShdw>
          </a:effectLst>
        </p:spPr>
      </p:pic>
      <p:sp>
        <p:nvSpPr>
          <p:cNvPr id="314" name="Google Shape;314;p44"/>
          <p:cNvSpPr txBox="1"/>
          <p:nvPr/>
        </p:nvSpPr>
        <p:spPr>
          <a:xfrm>
            <a:off x="311699" y="2562115"/>
            <a:ext cx="8520600" cy="672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2"/>
              </a:buClr>
              <a:buSzPts val="1800"/>
              <a:buFont typeface="Arial"/>
              <a:buNone/>
            </a:pPr>
            <a:r>
              <a:rPr b="1" lang="en" sz="4500">
                <a:solidFill>
                  <a:srgbClr val="FFC000"/>
                </a:solidFill>
              </a:rPr>
              <a:t>Decrease </a:t>
            </a:r>
            <a:r>
              <a:rPr b="1" i="0" lang="en" sz="4500" u="none" cap="none" strike="noStrike">
                <a:solidFill>
                  <a:srgbClr val="FFC000"/>
                </a:solidFill>
                <a:latin typeface="Arial"/>
                <a:ea typeface="Arial"/>
                <a:cs typeface="Arial"/>
                <a:sym typeface="Arial"/>
              </a:rPr>
              <a:t>Expenses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5"/>
          <p:cNvSpPr txBox="1"/>
          <p:nvPr/>
        </p:nvSpPr>
        <p:spPr>
          <a:xfrm>
            <a:off x="2865950" y="76675"/>
            <a:ext cx="46209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3200"/>
              <a:t>SUBMIT LETTER OF</a:t>
            </a:r>
            <a:endParaRPr b="1" sz="3200"/>
          </a:p>
        </p:txBody>
      </p:sp>
      <p:sp>
        <p:nvSpPr>
          <p:cNvPr id="320" name="Google Shape;320;p45"/>
          <p:cNvSpPr/>
          <p:nvPr/>
        </p:nvSpPr>
        <p:spPr>
          <a:xfrm flipH="1" rot="10800000">
            <a:off x="0" y="99903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321" name="Google Shape;321;p45"/>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322" name="Google Shape;322;p45"/>
          <p:cNvSpPr/>
          <p:nvPr/>
        </p:nvSpPr>
        <p:spPr>
          <a:xfrm flipH="1" rot="10800000">
            <a:off x="7692273" y="999032"/>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23" name="Google Shape;323;p45"/>
          <p:cNvSpPr/>
          <p:nvPr/>
        </p:nvSpPr>
        <p:spPr>
          <a:xfrm>
            <a:off x="136000" y="0"/>
            <a:ext cx="2664300" cy="97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6000" u="none" cap="none" strike="noStrike">
                <a:solidFill>
                  <a:srgbClr val="FFC000"/>
                </a:solidFill>
                <a:latin typeface="Open Sans"/>
                <a:ea typeface="Open Sans"/>
                <a:cs typeface="Open Sans"/>
                <a:sym typeface="Open Sans"/>
              </a:rPr>
              <a:t>STEP</a:t>
            </a:r>
            <a:r>
              <a:rPr b="1" lang="en" sz="6000">
                <a:solidFill>
                  <a:srgbClr val="FFC000"/>
                </a:solidFill>
                <a:latin typeface="Open Sans"/>
                <a:ea typeface="Open Sans"/>
                <a:cs typeface="Open Sans"/>
                <a:sym typeface="Open Sans"/>
              </a:rPr>
              <a:t>3</a:t>
            </a:r>
            <a:r>
              <a:rPr b="1" i="0" lang="en" sz="6000" u="none" cap="none" strike="noStrike">
                <a:solidFill>
                  <a:srgbClr val="FFC000"/>
                </a:solidFill>
                <a:latin typeface="Open Sans"/>
                <a:ea typeface="Open Sans"/>
                <a:cs typeface="Open Sans"/>
                <a:sym typeface="Open Sans"/>
              </a:rPr>
              <a:t>: </a:t>
            </a:r>
            <a:endParaRPr b="0" i="0" sz="6000" u="none" cap="none" strike="noStrike">
              <a:solidFill>
                <a:srgbClr val="000000"/>
              </a:solidFill>
              <a:latin typeface="Arial"/>
              <a:ea typeface="Arial"/>
              <a:cs typeface="Arial"/>
              <a:sym typeface="Arial"/>
            </a:endParaRPr>
          </a:p>
        </p:txBody>
      </p:sp>
      <p:sp>
        <p:nvSpPr>
          <p:cNvPr id="324" name="Google Shape;324;p45"/>
          <p:cNvSpPr txBox="1"/>
          <p:nvPr/>
        </p:nvSpPr>
        <p:spPr>
          <a:xfrm>
            <a:off x="2865950" y="476700"/>
            <a:ext cx="2772900" cy="49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chemeClr val="dk1"/>
                </a:solidFill>
              </a:rPr>
              <a:t>INTENT (LOI)</a:t>
            </a:r>
            <a:endParaRPr/>
          </a:p>
        </p:txBody>
      </p:sp>
      <p:sp>
        <p:nvSpPr>
          <p:cNvPr id="325" name="Google Shape;325;p45"/>
          <p:cNvSpPr txBox="1"/>
          <p:nvPr/>
        </p:nvSpPr>
        <p:spPr>
          <a:xfrm>
            <a:off x="580400" y="1735425"/>
            <a:ext cx="7725600" cy="19965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1000"/>
              </a:spcBef>
              <a:spcAft>
                <a:spcPts val="0"/>
              </a:spcAft>
              <a:buClr>
                <a:schemeClr val="dk1"/>
              </a:buClr>
              <a:buSzPts val="2400"/>
              <a:buFont typeface="Open Sans SemiBold"/>
              <a:buChar char="▪"/>
            </a:pPr>
            <a:r>
              <a:rPr lang="en" sz="2400">
                <a:solidFill>
                  <a:schemeClr val="dk1"/>
                </a:solidFill>
                <a:latin typeface="Open Sans SemiBold"/>
                <a:ea typeface="Open Sans SemiBold"/>
                <a:cs typeface="Open Sans SemiBold"/>
                <a:sym typeface="Open Sans SemiBold"/>
              </a:rPr>
              <a:t>Outlines the broad terms of the deal</a:t>
            </a:r>
            <a:endParaRPr sz="2400">
              <a:solidFill>
                <a:schemeClr val="dk1"/>
              </a:solidFill>
              <a:latin typeface="Open Sans SemiBold"/>
              <a:ea typeface="Open Sans SemiBold"/>
              <a:cs typeface="Open Sans SemiBold"/>
              <a:sym typeface="Open Sans SemiBold"/>
            </a:endParaRPr>
          </a:p>
          <a:p>
            <a:pPr indent="-381000" lvl="0" marL="457200" rtl="0" algn="l">
              <a:lnSpc>
                <a:spcPct val="115000"/>
              </a:lnSpc>
              <a:spcBef>
                <a:spcPts val="1000"/>
              </a:spcBef>
              <a:spcAft>
                <a:spcPts val="0"/>
              </a:spcAft>
              <a:buClr>
                <a:schemeClr val="dk1"/>
              </a:buClr>
              <a:buSzPts val="2400"/>
              <a:buFont typeface="Open Sans SemiBold"/>
              <a:buChar char="▪"/>
            </a:pPr>
            <a:r>
              <a:rPr lang="en" sz="2400">
                <a:solidFill>
                  <a:schemeClr val="dk1"/>
                </a:solidFill>
                <a:latin typeface="Open Sans SemiBold"/>
                <a:ea typeface="Open Sans SemiBold"/>
                <a:cs typeface="Open Sans SemiBold"/>
                <a:sym typeface="Open Sans SemiBold"/>
              </a:rPr>
              <a:t>Non-binding, but gets the seller’s commitment</a:t>
            </a:r>
            <a:endParaRPr sz="2400">
              <a:solidFill>
                <a:schemeClr val="dk1"/>
              </a:solidFill>
              <a:latin typeface="Open Sans SemiBold"/>
              <a:ea typeface="Open Sans SemiBold"/>
              <a:cs typeface="Open Sans SemiBold"/>
              <a:sym typeface="Open Sans SemiBold"/>
            </a:endParaRPr>
          </a:p>
          <a:p>
            <a:pPr indent="-381000" lvl="0" marL="457200" rtl="0" algn="l">
              <a:lnSpc>
                <a:spcPct val="115000"/>
              </a:lnSpc>
              <a:spcBef>
                <a:spcPts val="1000"/>
              </a:spcBef>
              <a:spcAft>
                <a:spcPts val="0"/>
              </a:spcAft>
              <a:buClr>
                <a:schemeClr val="dk1"/>
              </a:buClr>
              <a:buSzPts val="2400"/>
              <a:buFont typeface="Open Sans SemiBold"/>
              <a:buChar char="▪"/>
            </a:pPr>
            <a:r>
              <a:rPr lang="en" sz="2400">
                <a:solidFill>
                  <a:schemeClr val="dk1"/>
                </a:solidFill>
                <a:latin typeface="Open Sans SemiBold"/>
                <a:ea typeface="Open Sans SemiBold"/>
                <a:cs typeface="Open Sans SemiBold"/>
                <a:sym typeface="Open Sans SemiBold"/>
              </a:rPr>
              <a:t>Once LOI is accepted, go to contract in 5-10 days</a:t>
            </a:r>
            <a:endParaRPr sz="2400">
              <a:solidFill>
                <a:schemeClr val="dk1"/>
              </a:solidFill>
              <a:latin typeface="Open Sans SemiBold"/>
              <a:ea typeface="Open Sans SemiBold"/>
              <a:cs typeface="Open Sans SemiBold"/>
              <a:sym typeface="Open Sa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8"/>
          <p:cNvSpPr/>
          <p:nvPr/>
        </p:nvSpPr>
        <p:spPr>
          <a:xfrm>
            <a:off x="0" y="0"/>
            <a:ext cx="9144000" cy="14901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9" name="Google Shape;149;p28"/>
          <p:cNvSpPr/>
          <p:nvPr/>
        </p:nvSpPr>
        <p:spPr>
          <a:xfrm>
            <a:off x="282804" y="0"/>
            <a:ext cx="1155300" cy="1490100"/>
          </a:xfrm>
          <a:prstGeom prst="rect">
            <a:avLst/>
          </a:prstGeom>
          <a:solidFill>
            <a:srgbClr val="FFC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0" name="Google Shape;150;p28"/>
          <p:cNvSpPr txBox="1"/>
          <p:nvPr>
            <p:ph type="title"/>
          </p:nvPr>
        </p:nvSpPr>
        <p:spPr>
          <a:xfrm>
            <a:off x="1558775" y="161725"/>
            <a:ext cx="8400000" cy="1250400"/>
          </a:xfrm>
          <a:prstGeom prst="rect">
            <a:avLst/>
          </a:prstGeom>
          <a:noFill/>
          <a:ln>
            <a:noFill/>
          </a:ln>
          <a:effectLst>
            <a:outerShdw rotWithShape="0" algn="tl" dir="2700000" dist="38100">
              <a:srgbClr val="000000">
                <a:alpha val="1960"/>
              </a:srgbClr>
            </a:outerShdw>
          </a:effectLst>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FFC000"/>
              </a:buClr>
              <a:buSzPts val="2100"/>
              <a:buFont typeface="Arial"/>
              <a:buNone/>
            </a:pPr>
            <a:r>
              <a:rPr b="1" i="0" lang="en" sz="3600" u="none" cap="none" strike="noStrike">
                <a:solidFill>
                  <a:srgbClr val="FFC000"/>
                </a:solidFill>
                <a:latin typeface="Arial"/>
                <a:ea typeface="Arial"/>
                <a:cs typeface="Arial"/>
                <a:sym typeface="Arial"/>
              </a:rPr>
              <a:t>STEPS</a:t>
            </a:r>
            <a:r>
              <a:rPr b="1" i="0" lang="en" sz="3600" u="none" cap="none" strike="noStrike">
                <a:solidFill>
                  <a:srgbClr val="000000"/>
                </a:solidFill>
                <a:latin typeface="Arial"/>
                <a:ea typeface="Arial"/>
                <a:cs typeface="Arial"/>
                <a:sym typeface="Arial"/>
              </a:rPr>
              <a:t> </a:t>
            </a:r>
            <a:r>
              <a:rPr b="1" i="0" lang="en" sz="3600" u="none" cap="none" strike="noStrike">
                <a:solidFill>
                  <a:schemeClr val="lt1"/>
                </a:solidFill>
                <a:latin typeface="Arial"/>
                <a:ea typeface="Arial"/>
                <a:cs typeface="Arial"/>
                <a:sym typeface="Arial"/>
              </a:rPr>
              <a:t>TO REAL ESTATE </a:t>
            </a:r>
            <a:br>
              <a:rPr b="1" i="0" lang="en" sz="3600" u="none" cap="none" strike="noStrike">
                <a:solidFill>
                  <a:schemeClr val="lt1"/>
                </a:solidFill>
                <a:latin typeface="Arial"/>
                <a:ea typeface="Arial"/>
                <a:cs typeface="Arial"/>
                <a:sym typeface="Arial"/>
              </a:rPr>
            </a:br>
            <a:r>
              <a:rPr b="1" i="0" lang="en" sz="3600" u="none" cap="none" strike="noStrike">
                <a:solidFill>
                  <a:schemeClr val="lt1"/>
                </a:solidFill>
                <a:latin typeface="Arial"/>
                <a:ea typeface="Arial"/>
                <a:cs typeface="Arial"/>
                <a:sym typeface="Arial"/>
              </a:rPr>
              <a:t>INVESTING</a:t>
            </a:r>
            <a:endParaRPr b="1" i="0" sz="36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100"/>
              <a:buFont typeface="Calibri"/>
              <a:buNone/>
            </a:pPr>
            <a:r>
              <a:t/>
            </a:r>
            <a:endParaRPr b="0" i="1" sz="3600" u="none" cap="none" strike="noStrike">
              <a:solidFill>
                <a:schemeClr val="dk1"/>
              </a:solidFill>
              <a:latin typeface="Arial"/>
              <a:ea typeface="Arial"/>
              <a:cs typeface="Arial"/>
              <a:sym typeface="Arial"/>
            </a:endParaRPr>
          </a:p>
        </p:txBody>
      </p:sp>
      <p:sp>
        <p:nvSpPr>
          <p:cNvPr id="151" name="Google Shape;151;p28"/>
          <p:cNvSpPr txBox="1"/>
          <p:nvPr>
            <p:ph idx="1" type="body"/>
          </p:nvPr>
        </p:nvSpPr>
        <p:spPr>
          <a:xfrm>
            <a:off x="1252969" y="1995506"/>
            <a:ext cx="2833200" cy="2133300"/>
          </a:xfrm>
          <a:prstGeom prst="rect">
            <a:avLst/>
          </a:prstGeom>
          <a:noFill/>
          <a:ln>
            <a:noFill/>
          </a:ln>
        </p:spPr>
        <p:txBody>
          <a:bodyPr anchorCtr="0" anchor="t" bIns="91425" lIns="91425" spcFirstLastPara="1" rIns="91425" wrap="square" tIns="91425">
            <a:noAutofit/>
          </a:bodyPr>
          <a:lstStyle/>
          <a:p>
            <a:pPr indent="114300" lvl="0" marL="0" marR="0" rtl="0" algn="l">
              <a:lnSpc>
                <a:spcPct val="115000"/>
              </a:lnSpc>
              <a:spcBef>
                <a:spcPts val="0"/>
              </a:spcBef>
              <a:spcAft>
                <a:spcPts val="0"/>
              </a:spcAft>
              <a:buClr>
                <a:schemeClr val="dk1"/>
              </a:buClr>
              <a:buSzPts val="2600"/>
              <a:buFont typeface="Arial"/>
              <a:buAutoNum type="arabicPeriod"/>
            </a:pPr>
            <a:r>
              <a:rPr b="0" i="0" lang="en" sz="2600" u="none" cap="none" strike="noStrike">
                <a:solidFill>
                  <a:schemeClr val="dk1"/>
                </a:solidFill>
                <a:latin typeface="Open Sans"/>
                <a:ea typeface="Open Sans"/>
                <a:cs typeface="Open Sans"/>
                <a:sym typeface="Open Sans"/>
              </a:rPr>
              <a:t>FOUNDATION </a:t>
            </a:r>
            <a:endParaRPr b="0" i="0" sz="26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None/>
            </a:pPr>
            <a:r>
              <a:t/>
            </a:r>
            <a:endParaRPr sz="2700">
              <a:latin typeface="Open Sans"/>
              <a:ea typeface="Open Sans"/>
              <a:cs typeface="Open Sans"/>
              <a:sym typeface="Open Sans"/>
            </a:endParaRPr>
          </a:p>
          <a:p>
            <a:pPr indent="107950" lvl="0" marL="0" marR="0" rtl="0" algn="l">
              <a:lnSpc>
                <a:spcPct val="115000"/>
              </a:lnSpc>
              <a:spcBef>
                <a:spcPts val="0"/>
              </a:spcBef>
              <a:spcAft>
                <a:spcPts val="0"/>
              </a:spcAft>
              <a:buClr>
                <a:schemeClr val="dk1"/>
              </a:buClr>
              <a:buSzPts val="2700"/>
              <a:buFont typeface="Arial"/>
              <a:buAutoNum type="arabicPeriod"/>
            </a:pPr>
            <a:r>
              <a:rPr b="0" i="0" lang="en" sz="2700" u="none" cap="none" strike="noStrike">
                <a:solidFill>
                  <a:schemeClr val="dk1"/>
                </a:solidFill>
                <a:latin typeface="Open Sans"/>
                <a:ea typeface="Open Sans"/>
                <a:cs typeface="Open Sans"/>
                <a:sym typeface="Open Sans"/>
              </a:rPr>
              <a:t>FIND IT</a:t>
            </a:r>
            <a:endParaRPr b="0" i="0" sz="27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None/>
            </a:pPr>
            <a:r>
              <a:t/>
            </a:r>
            <a:endParaRPr sz="2700">
              <a:latin typeface="Open Sans"/>
              <a:ea typeface="Open Sans"/>
              <a:cs typeface="Open Sans"/>
              <a:sym typeface="Open Sans"/>
            </a:endParaRPr>
          </a:p>
          <a:p>
            <a:pPr indent="107950" lvl="0" marL="0" marR="0" rtl="0" algn="l">
              <a:lnSpc>
                <a:spcPct val="115000"/>
              </a:lnSpc>
              <a:spcBef>
                <a:spcPts val="0"/>
              </a:spcBef>
              <a:spcAft>
                <a:spcPts val="0"/>
              </a:spcAft>
              <a:buClr>
                <a:schemeClr val="dk1"/>
              </a:buClr>
              <a:buSzPts val="2700"/>
              <a:buFont typeface="Open Sans"/>
              <a:buAutoNum type="arabicPeriod"/>
            </a:pPr>
            <a:r>
              <a:rPr b="1" i="0" lang="en" sz="2700" u="none" cap="none" strike="noStrike">
                <a:solidFill>
                  <a:schemeClr val="dk1"/>
                </a:solidFill>
                <a:latin typeface="Open Sans"/>
                <a:ea typeface="Open Sans"/>
                <a:cs typeface="Open Sans"/>
                <a:sym typeface="Open Sans"/>
              </a:rPr>
              <a:t>FIGURE IT</a:t>
            </a:r>
            <a:endParaRPr b="1" i="0" sz="2700" u="none" cap="none" strike="noStrike">
              <a:solidFill>
                <a:schemeClr val="dk1"/>
              </a:solidFill>
              <a:latin typeface="Open Sans"/>
              <a:ea typeface="Open Sans"/>
              <a:cs typeface="Open Sans"/>
              <a:sym typeface="Open Sans"/>
            </a:endParaRPr>
          </a:p>
        </p:txBody>
      </p:sp>
      <p:sp>
        <p:nvSpPr>
          <p:cNvPr id="152" name="Google Shape;152;p28"/>
          <p:cNvSpPr/>
          <p:nvPr/>
        </p:nvSpPr>
        <p:spPr>
          <a:xfrm>
            <a:off x="345102" y="-113261"/>
            <a:ext cx="1093200" cy="1800300"/>
          </a:xfrm>
          <a:prstGeom prst="rect">
            <a:avLst/>
          </a:prstGeom>
          <a:noFill/>
          <a:ln>
            <a:noFill/>
          </a:ln>
          <a:effectLst>
            <a:outerShdw rotWithShape="0" algn="tl" dir="2700000" dist="38100">
              <a:srgbClr val="000000">
                <a:alpha val="471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rPr lang="en" sz="11300">
                <a:solidFill>
                  <a:schemeClr val="dk1"/>
                </a:solidFill>
                <a:latin typeface="Arial"/>
                <a:ea typeface="Arial"/>
                <a:cs typeface="Arial"/>
                <a:sym typeface="Arial"/>
              </a:rPr>
              <a:t>6</a:t>
            </a:r>
            <a:endParaRPr sz="11300">
              <a:solidFill>
                <a:schemeClr val="dk1"/>
              </a:solidFill>
              <a:latin typeface="Calibri"/>
              <a:ea typeface="Calibri"/>
              <a:cs typeface="Calibri"/>
              <a:sym typeface="Calibri"/>
            </a:endParaRPr>
          </a:p>
        </p:txBody>
      </p:sp>
      <p:pic>
        <p:nvPicPr>
          <p:cNvPr id="153" name="Google Shape;153;p28"/>
          <p:cNvPicPr preferRelativeResize="0"/>
          <p:nvPr/>
        </p:nvPicPr>
        <p:blipFill rotWithShape="1">
          <a:blip r:embed="rId3">
            <a:alphaModFix/>
          </a:blip>
          <a:srcRect b="0" l="0" r="0" t="0"/>
          <a:stretch/>
        </p:blipFill>
        <p:spPr>
          <a:xfrm>
            <a:off x="494017" y="1927615"/>
            <a:ext cx="646939" cy="646939"/>
          </a:xfrm>
          <a:prstGeom prst="rect">
            <a:avLst/>
          </a:prstGeom>
          <a:noFill/>
          <a:ln>
            <a:noFill/>
          </a:ln>
        </p:spPr>
      </p:pic>
      <p:pic>
        <p:nvPicPr>
          <p:cNvPr id="154" name="Google Shape;154;p28"/>
          <p:cNvPicPr preferRelativeResize="0"/>
          <p:nvPr/>
        </p:nvPicPr>
        <p:blipFill rotWithShape="1">
          <a:blip r:embed="rId4">
            <a:alphaModFix/>
          </a:blip>
          <a:srcRect b="0" l="0" r="0" t="0"/>
          <a:stretch/>
        </p:blipFill>
        <p:spPr>
          <a:xfrm>
            <a:off x="494017" y="2895219"/>
            <a:ext cx="646939" cy="646939"/>
          </a:xfrm>
          <a:prstGeom prst="rect">
            <a:avLst/>
          </a:prstGeom>
          <a:noFill/>
          <a:ln>
            <a:noFill/>
          </a:ln>
        </p:spPr>
      </p:pic>
      <p:pic>
        <p:nvPicPr>
          <p:cNvPr id="155" name="Google Shape;155;p28"/>
          <p:cNvPicPr preferRelativeResize="0"/>
          <p:nvPr/>
        </p:nvPicPr>
        <p:blipFill rotWithShape="1">
          <a:blip r:embed="rId5">
            <a:alphaModFix/>
          </a:blip>
          <a:srcRect b="0" l="0" r="0" t="0"/>
          <a:stretch/>
        </p:blipFill>
        <p:spPr>
          <a:xfrm>
            <a:off x="494017" y="3862823"/>
            <a:ext cx="646939" cy="646939"/>
          </a:xfrm>
          <a:prstGeom prst="rect">
            <a:avLst/>
          </a:prstGeom>
          <a:noFill/>
          <a:ln>
            <a:noFill/>
          </a:ln>
        </p:spPr>
      </p:pic>
      <p:pic>
        <p:nvPicPr>
          <p:cNvPr id="156" name="Google Shape;156;p28"/>
          <p:cNvPicPr preferRelativeResize="0"/>
          <p:nvPr/>
        </p:nvPicPr>
        <p:blipFill rotWithShape="1">
          <a:blip r:embed="rId6">
            <a:alphaModFix/>
          </a:blip>
          <a:srcRect b="0" l="0" r="0" t="0"/>
          <a:stretch/>
        </p:blipFill>
        <p:spPr>
          <a:xfrm>
            <a:off x="4380896" y="1929145"/>
            <a:ext cx="646939" cy="646939"/>
          </a:xfrm>
          <a:prstGeom prst="rect">
            <a:avLst/>
          </a:prstGeom>
          <a:noFill/>
          <a:ln>
            <a:noFill/>
          </a:ln>
        </p:spPr>
      </p:pic>
      <p:pic>
        <p:nvPicPr>
          <p:cNvPr id="157" name="Google Shape;157;p28"/>
          <p:cNvPicPr preferRelativeResize="0"/>
          <p:nvPr/>
        </p:nvPicPr>
        <p:blipFill rotWithShape="1">
          <a:blip r:embed="rId7">
            <a:alphaModFix/>
          </a:blip>
          <a:srcRect b="0" l="0" r="0" t="0"/>
          <a:stretch/>
        </p:blipFill>
        <p:spPr>
          <a:xfrm>
            <a:off x="4380896" y="2895219"/>
            <a:ext cx="646939" cy="646939"/>
          </a:xfrm>
          <a:prstGeom prst="rect">
            <a:avLst/>
          </a:prstGeom>
          <a:noFill/>
          <a:ln>
            <a:noFill/>
          </a:ln>
        </p:spPr>
      </p:pic>
      <p:pic>
        <p:nvPicPr>
          <p:cNvPr id="158" name="Google Shape;158;p28"/>
          <p:cNvPicPr preferRelativeResize="0"/>
          <p:nvPr/>
        </p:nvPicPr>
        <p:blipFill rotWithShape="1">
          <a:blip r:embed="rId8">
            <a:alphaModFix/>
          </a:blip>
          <a:srcRect b="0" l="0" r="0" t="0"/>
          <a:stretch/>
        </p:blipFill>
        <p:spPr>
          <a:xfrm>
            <a:off x="4380896" y="3861293"/>
            <a:ext cx="646939" cy="646939"/>
          </a:xfrm>
          <a:prstGeom prst="rect">
            <a:avLst/>
          </a:prstGeom>
          <a:noFill/>
          <a:ln>
            <a:noFill/>
          </a:ln>
        </p:spPr>
      </p:pic>
      <p:sp>
        <p:nvSpPr>
          <p:cNvPr id="159" name="Google Shape;159;p28"/>
          <p:cNvSpPr txBox="1"/>
          <p:nvPr/>
        </p:nvSpPr>
        <p:spPr>
          <a:xfrm>
            <a:off x="4984744" y="1995525"/>
            <a:ext cx="3806700" cy="2133300"/>
          </a:xfrm>
          <a:prstGeom prst="rect">
            <a:avLst/>
          </a:prstGeom>
          <a:noFill/>
          <a:ln>
            <a:noFill/>
          </a:ln>
        </p:spPr>
        <p:txBody>
          <a:bodyPr anchorCtr="0" anchor="t" bIns="91425" lIns="91425" spcFirstLastPara="1" rIns="91425" wrap="square" tIns="91425">
            <a:noAutofit/>
          </a:bodyPr>
          <a:lstStyle/>
          <a:p>
            <a:pPr indent="107950" lvl="0" marL="215900" marR="0" rtl="0" algn="l">
              <a:lnSpc>
                <a:spcPct val="115000"/>
              </a:lnSpc>
              <a:spcBef>
                <a:spcPts val="0"/>
              </a:spcBef>
              <a:spcAft>
                <a:spcPts val="0"/>
              </a:spcAft>
              <a:buClr>
                <a:schemeClr val="dk1"/>
              </a:buClr>
              <a:buSzPts val="2700"/>
              <a:buFont typeface="Open Sans"/>
              <a:buAutoNum type="arabicPeriod" startAt="4"/>
            </a:pPr>
            <a:r>
              <a:rPr lang="en" sz="2700">
                <a:solidFill>
                  <a:schemeClr val="dk1"/>
                </a:solidFill>
                <a:latin typeface="Open Sans"/>
                <a:ea typeface="Open Sans"/>
                <a:cs typeface="Open Sans"/>
                <a:sym typeface="Open Sans"/>
              </a:rPr>
              <a:t>FUND IT </a:t>
            </a:r>
            <a:endParaRPr sz="2700">
              <a:latin typeface="Open Sans"/>
              <a:ea typeface="Open Sans"/>
              <a:cs typeface="Open Sans"/>
              <a:sym typeface="Open Sans"/>
            </a:endParaRPr>
          </a:p>
          <a:p>
            <a:pPr indent="0" lvl="0" marL="495300" marR="0" rtl="0" algn="l">
              <a:lnSpc>
                <a:spcPct val="115000"/>
              </a:lnSpc>
              <a:spcBef>
                <a:spcPts val="0"/>
              </a:spcBef>
              <a:spcAft>
                <a:spcPts val="0"/>
              </a:spcAft>
              <a:buNone/>
            </a:pPr>
            <a:r>
              <a:t/>
            </a:r>
            <a:endParaRPr sz="2700">
              <a:latin typeface="Open Sans"/>
              <a:ea typeface="Open Sans"/>
              <a:cs typeface="Open Sans"/>
              <a:sym typeface="Open Sans"/>
            </a:endParaRPr>
          </a:p>
          <a:p>
            <a:pPr indent="107950" lvl="0" marL="215900" marR="0" rtl="0" algn="l">
              <a:lnSpc>
                <a:spcPct val="115000"/>
              </a:lnSpc>
              <a:spcBef>
                <a:spcPts val="0"/>
              </a:spcBef>
              <a:spcAft>
                <a:spcPts val="0"/>
              </a:spcAft>
              <a:buClr>
                <a:schemeClr val="dk1"/>
              </a:buClr>
              <a:buSzPts val="2700"/>
              <a:buFont typeface="Open Sans"/>
              <a:buAutoNum type="arabicPeriod" startAt="4"/>
            </a:pPr>
            <a:r>
              <a:rPr lang="en" sz="2700">
                <a:solidFill>
                  <a:schemeClr val="dk1"/>
                </a:solidFill>
                <a:latin typeface="Open Sans"/>
                <a:ea typeface="Open Sans"/>
                <a:cs typeface="Open Sans"/>
                <a:sym typeface="Open Sans"/>
              </a:rPr>
              <a:t>FIX IT &amp; FILL IT</a:t>
            </a:r>
            <a:endParaRPr sz="2700">
              <a:solidFill>
                <a:schemeClr val="dk1"/>
              </a:solidFill>
              <a:latin typeface="Open Sans"/>
              <a:ea typeface="Open Sans"/>
              <a:cs typeface="Open Sans"/>
              <a:sym typeface="Open Sans"/>
            </a:endParaRPr>
          </a:p>
          <a:p>
            <a:pPr indent="0" lvl="0" marL="495300" marR="0" rtl="0" algn="l">
              <a:lnSpc>
                <a:spcPct val="115000"/>
              </a:lnSpc>
              <a:spcBef>
                <a:spcPts val="0"/>
              </a:spcBef>
              <a:spcAft>
                <a:spcPts val="0"/>
              </a:spcAft>
              <a:buNone/>
            </a:pPr>
            <a:r>
              <a:t/>
            </a:r>
            <a:endParaRPr sz="2700">
              <a:solidFill>
                <a:schemeClr val="dk1"/>
              </a:solidFill>
              <a:latin typeface="Open Sans"/>
              <a:ea typeface="Open Sans"/>
              <a:cs typeface="Open Sans"/>
              <a:sym typeface="Open Sans"/>
            </a:endParaRPr>
          </a:p>
          <a:p>
            <a:pPr indent="107950" lvl="0" marL="215900" marR="0" rtl="0" algn="l">
              <a:lnSpc>
                <a:spcPct val="115000"/>
              </a:lnSpc>
              <a:spcBef>
                <a:spcPts val="0"/>
              </a:spcBef>
              <a:spcAft>
                <a:spcPts val="0"/>
              </a:spcAft>
              <a:buClr>
                <a:schemeClr val="dk1"/>
              </a:buClr>
              <a:buSzPts val="2700"/>
              <a:buFont typeface="Open Sans"/>
              <a:buAutoNum type="arabicPeriod" startAt="4"/>
            </a:pPr>
            <a:r>
              <a:rPr lang="en" sz="2700">
                <a:solidFill>
                  <a:schemeClr val="dk1"/>
                </a:solidFill>
                <a:latin typeface="Open Sans"/>
                <a:ea typeface="Open Sans"/>
                <a:cs typeface="Open Sans"/>
                <a:sym typeface="Open Sans"/>
              </a:rPr>
              <a:t>FLIP IT </a:t>
            </a:r>
            <a:endParaRPr sz="2700"/>
          </a:p>
          <a:p>
            <a:pPr indent="-279400" lvl="0" marL="838200" marR="0" rtl="0" algn="l">
              <a:lnSpc>
                <a:spcPct val="90000"/>
              </a:lnSpc>
              <a:spcBef>
                <a:spcPts val="1900"/>
              </a:spcBef>
              <a:spcAft>
                <a:spcPts val="300"/>
              </a:spcAft>
              <a:buClr>
                <a:schemeClr val="dk1"/>
              </a:buClr>
              <a:buSzPts val="1700"/>
              <a:buFont typeface="Calibri"/>
              <a:buNone/>
            </a:pPr>
            <a:r>
              <a:t/>
            </a:r>
            <a:endParaRPr sz="2100">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6"/>
          <p:cNvSpPr txBox="1"/>
          <p:nvPr/>
        </p:nvSpPr>
        <p:spPr>
          <a:xfrm>
            <a:off x="2918075" y="629050"/>
            <a:ext cx="4986000" cy="25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b="1" lang="en" sz="3500">
                <a:solidFill>
                  <a:schemeClr val="dk1"/>
                </a:solidFill>
              </a:rPr>
              <a:t>DILIGENCE</a:t>
            </a:r>
            <a:endParaRPr b="1" sz="3500"/>
          </a:p>
        </p:txBody>
      </p:sp>
      <p:sp>
        <p:nvSpPr>
          <p:cNvPr id="331" name="Google Shape;331;p46"/>
          <p:cNvSpPr/>
          <p:nvPr/>
        </p:nvSpPr>
        <p:spPr>
          <a:xfrm flipH="1" rot="10800000">
            <a:off x="0" y="99903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332" name="Google Shape;332;p46"/>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333" name="Google Shape;333;p46"/>
          <p:cNvSpPr/>
          <p:nvPr/>
        </p:nvSpPr>
        <p:spPr>
          <a:xfrm flipH="1" rot="10800000">
            <a:off x="7692273" y="999032"/>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4" name="Google Shape;334;p46"/>
          <p:cNvSpPr/>
          <p:nvPr/>
        </p:nvSpPr>
        <p:spPr>
          <a:xfrm>
            <a:off x="136000" y="37975"/>
            <a:ext cx="2664300" cy="97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6000" u="none" cap="none" strike="noStrike">
                <a:solidFill>
                  <a:srgbClr val="FFC000"/>
                </a:solidFill>
                <a:latin typeface="Open Sans"/>
                <a:ea typeface="Open Sans"/>
                <a:cs typeface="Open Sans"/>
                <a:sym typeface="Open Sans"/>
              </a:rPr>
              <a:t>STEP</a:t>
            </a:r>
            <a:r>
              <a:rPr b="1" lang="en" sz="6000">
                <a:solidFill>
                  <a:srgbClr val="FFC000"/>
                </a:solidFill>
                <a:latin typeface="Open Sans"/>
                <a:ea typeface="Open Sans"/>
                <a:cs typeface="Open Sans"/>
                <a:sym typeface="Open Sans"/>
              </a:rPr>
              <a:t>4</a:t>
            </a:r>
            <a:r>
              <a:rPr b="1" i="0" lang="en" sz="6000" u="none" cap="none" strike="noStrike">
                <a:solidFill>
                  <a:srgbClr val="FFC000"/>
                </a:solidFill>
                <a:latin typeface="Open Sans"/>
                <a:ea typeface="Open Sans"/>
                <a:cs typeface="Open Sans"/>
                <a:sym typeface="Open Sans"/>
              </a:rPr>
              <a:t>: </a:t>
            </a:r>
            <a:endParaRPr b="0" i="0" sz="6000" u="none" cap="none" strike="noStrike">
              <a:solidFill>
                <a:srgbClr val="000000"/>
              </a:solidFill>
              <a:latin typeface="Arial"/>
              <a:ea typeface="Arial"/>
              <a:cs typeface="Arial"/>
              <a:sym typeface="Arial"/>
            </a:endParaRPr>
          </a:p>
        </p:txBody>
      </p:sp>
      <p:sp>
        <p:nvSpPr>
          <p:cNvPr id="335" name="Google Shape;335;p46"/>
          <p:cNvSpPr txBox="1"/>
          <p:nvPr/>
        </p:nvSpPr>
        <p:spPr>
          <a:xfrm>
            <a:off x="560075" y="1928400"/>
            <a:ext cx="7344000" cy="1996500"/>
          </a:xfrm>
          <a:prstGeom prst="rect">
            <a:avLst/>
          </a:prstGeom>
          <a:noFill/>
          <a:ln>
            <a:noFill/>
          </a:ln>
        </p:spPr>
        <p:txBody>
          <a:bodyPr anchorCtr="0" anchor="ctr" bIns="91425" lIns="91425" spcFirstLastPara="1" rIns="91425" wrap="square" tIns="91425">
            <a:noAutofit/>
          </a:bodyPr>
          <a:lstStyle/>
          <a:p>
            <a:pPr indent="-406400" lvl="0" marL="457200" rtl="0" algn="l">
              <a:spcBef>
                <a:spcPts val="1600"/>
              </a:spcBef>
              <a:spcAft>
                <a:spcPts val="0"/>
              </a:spcAft>
              <a:buClr>
                <a:schemeClr val="dk1"/>
              </a:buClr>
              <a:buSzPts val="2800"/>
              <a:buFont typeface="Open Sans SemiBold"/>
              <a:buChar char="▪"/>
            </a:pPr>
            <a:r>
              <a:rPr lang="en" sz="2800">
                <a:solidFill>
                  <a:schemeClr val="dk1"/>
                </a:solidFill>
                <a:latin typeface="Open Sans SemiBold"/>
                <a:ea typeface="Open Sans SemiBold"/>
                <a:cs typeface="Open Sans SemiBold"/>
                <a:sym typeface="Open Sans SemiBold"/>
              </a:rPr>
              <a:t>Obtain Property Financials</a:t>
            </a:r>
            <a:endParaRPr sz="2800">
              <a:solidFill>
                <a:schemeClr val="dk1"/>
              </a:solidFill>
              <a:latin typeface="Open Sans SemiBold"/>
              <a:ea typeface="Open Sans SemiBold"/>
              <a:cs typeface="Open Sans SemiBold"/>
              <a:sym typeface="Open Sans SemiBold"/>
            </a:endParaRPr>
          </a:p>
          <a:p>
            <a:pPr indent="-355600" lvl="1" marL="914400" rtl="0" algn="l">
              <a:lnSpc>
                <a:spcPct val="115000"/>
              </a:lnSpc>
              <a:spcBef>
                <a:spcPts val="1000"/>
              </a:spcBef>
              <a:spcAft>
                <a:spcPts val="0"/>
              </a:spcAft>
              <a:buClr>
                <a:schemeClr val="dk1"/>
              </a:buClr>
              <a:buSzPts val="2000"/>
              <a:buFont typeface="Open Sans SemiBold"/>
              <a:buChar char="○"/>
            </a:pPr>
            <a:r>
              <a:rPr lang="en" sz="2000">
                <a:solidFill>
                  <a:schemeClr val="dk1"/>
                </a:solidFill>
                <a:latin typeface="Open Sans SemiBold"/>
                <a:ea typeface="Open Sans SemiBold"/>
                <a:cs typeface="Open Sans SemiBold"/>
                <a:sym typeface="Open Sans SemiBold"/>
              </a:rPr>
              <a:t>3 Years Tax Returns</a:t>
            </a:r>
            <a:endParaRPr sz="2000">
              <a:solidFill>
                <a:schemeClr val="dk1"/>
              </a:solidFill>
              <a:latin typeface="Open Sans SemiBold"/>
              <a:ea typeface="Open Sans SemiBold"/>
              <a:cs typeface="Open Sans SemiBold"/>
              <a:sym typeface="Open Sans SemiBold"/>
            </a:endParaRPr>
          </a:p>
          <a:p>
            <a:pPr indent="-355600" lvl="1" marL="914400" rtl="0" algn="l">
              <a:lnSpc>
                <a:spcPct val="115000"/>
              </a:lnSpc>
              <a:spcBef>
                <a:spcPts val="0"/>
              </a:spcBef>
              <a:spcAft>
                <a:spcPts val="0"/>
              </a:spcAft>
              <a:buClr>
                <a:schemeClr val="dk1"/>
              </a:buClr>
              <a:buSzPts val="2000"/>
              <a:buFont typeface="Open Sans SemiBold"/>
              <a:buChar char="○"/>
            </a:pPr>
            <a:r>
              <a:rPr lang="en" sz="2000">
                <a:solidFill>
                  <a:schemeClr val="dk1"/>
                </a:solidFill>
                <a:latin typeface="Open Sans SemiBold"/>
                <a:ea typeface="Open Sans SemiBold"/>
                <a:cs typeface="Open Sans SemiBold"/>
                <a:sym typeface="Open Sans SemiBold"/>
              </a:rPr>
              <a:t>3 Years P&amp;Ls (inc YTD)</a:t>
            </a:r>
            <a:endParaRPr sz="2000">
              <a:solidFill>
                <a:schemeClr val="dk1"/>
              </a:solidFill>
              <a:latin typeface="Open Sans SemiBold"/>
              <a:ea typeface="Open Sans SemiBold"/>
              <a:cs typeface="Open Sans SemiBold"/>
              <a:sym typeface="Open Sans SemiBold"/>
            </a:endParaRPr>
          </a:p>
          <a:p>
            <a:pPr indent="-355600" lvl="1" marL="914400" rtl="0" algn="l">
              <a:lnSpc>
                <a:spcPct val="115000"/>
              </a:lnSpc>
              <a:spcBef>
                <a:spcPts val="0"/>
              </a:spcBef>
              <a:spcAft>
                <a:spcPts val="0"/>
              </a:spcAft>
              <a:buClr>
                <a:schemeClr val="dk1"/>
              </a:buClr>
              <a:buSzPts val="2000"/>
              <a:buFont typeface="Open Sans SemiBold"/>
              <a:buChar char="○"/>
            </a:pPr>
            <a:r>
              <a:rPr lang="en" sz="2000">
                <a:solidFill>
                  <a:schemeClr val="dk1"/>
                </a:solidFill>
                <a:latin typeface="Open Sans SemiBold"/>
                <a:ea typeface="Open Sans SemiBold"/>
                <a:cs typeface="Open Sans SemiBold"/>
                <a:sym typeface="Open Sans SemiBold"/>
              </a:rPr>
              <a:t>Rent Roll</a:t>
            </a:r>
            <a:endParaRPr sz="2000">
              <a:solidFill>
                <a:schemeClr val="dk1"/>
              </a:solidFill>
              <a:latin typeface="Open Sans SemiBold"/>
              <a:ea typeface="Open Sans SemiBold"/>
              <a:cs typeface="Open Sans SemiBold"/>
              <a:sym typeface="Open Sans SemiBold"/>
            </a:endParaRPr>
          </a:p>
          <a:p>
            <a:pPr indent="-355600" lvl="1" marL="914400" rtl="0" algn="l">
              <a:lnSpc>
                <a:spcPct val="115000"/>
              </a:lnSpc>
              <a:spcBef>
                <a:spcPts val="0"/>
              </a:spcBef>
              <a:spcAft>
                <a:spcPts val="0"/>
              </a:spcAft>
              <a:buClr>
                <a:schemeClr val="dk1"/>
              </a:buClr>
              <a:buSzPts val="2000"/>
              <a:buFont typeface="Open Sans SemiBold"/>
              <a:buChar char="○"/>
            </a:pPr>
            <a:r>
              <a:rPr lang="en" sz="2000">
                <a:solidFill>
                  <a:schemeClr val="dk1"/>
                </a:solidFill>
                <a:latin typeface="Open Sans SemiBold"/>
                <a:ea typeface="Open Sans SemiBold"/>
                <a:cs typeface="Open Sans SemiBold"/>
                <a:sym typeface="Open Sans SemiBold"/>
              </a:rPr>
              <a:t>Vendor Contracts &amp; Utility Bills</a:t>
            </a:r>
            <a:endParaRPr sz="2000">
              <a:solidFill>
                <a:schemeClr val="dk1"/>
              </a:solidFill>
              <a:latin typeface="Open Sans SemiBold"/>
              <a:ea typeface="Open Sans SemiBold"/>
              <a:cs typeface="Open Sans SemiBold"/>
              <a:sym typeface="Open Sans SemiBold"/>
            </a:endParaRPr>
          </a:p>
          <a:p>
            <a:pPr indent="-406400" lvl="0" marL="457200" rtl="0" algn="l">
              <a:spcBef>
                <a:spcPts val="1000"/>
              </a:spcBef>
              <a:spcAft>
                <a:spcPts val="1000"/>
              </a:spcAft>
              <a:buClr>
                <a:schemeClr val="dk1"/>
              </a:buClr>
              <a:buSzPts val="2800"/>
              <a:buFont typeface="Open Sans SemiBold"/>
              <a:buChar char="▪"/>
            </a:pPr>
            <a:r>
              <a:rPr lang="en" sz="2800">
                <a:solidFill>
                  <a:schemeClr val="dk1"/>
                </a:solidFill>
                <a:latin typeface="Open Sans SemiBold"/>
                <a:ea typeface="Open Sans SemiBold"/>
                <a:cs typeface="Open Sans SemiBold"/>
                <a:sym typeface="Open Sans SemiBold"/>
              </a:rPr>
              <a:t>Walk through vacants, mechanicals, common areas—TAKE PICS! </a:t>
            </a:r>
            <a:r>
              <a:rPr lang="en" sz="2800">
                <a:solidFill>
                  <a:schemeClr val="dk1"/>
                </a:solidFill>
                <a:latin typeface="Open Sans SemiBold"/>
                <a:ea typeface="Open Sans SemiBold"/>
                <a:cs typeface="Open Sans SemiBold"/>
                <a:sym typeface="Open Sans SemiBold"/>
              </a:rPr>
              <a:t>  </a:t>
            </a:r>
            <a:endParaRPr sz="2800">
              <a:solidFill>
                <a:schemeClr val="dk1"/>
              </a:solidFill>
              <a:latin typeface="Open Sans SemiBold"/>
              <a:ea typeface="Open Sans SemiBold"/>
              <a:cs typeface="Open Sans SemiBold"/>
              <a:sym typeface="Open Sans SemiBold"/>
            </a:endParaRPr>
          </a:p>
        </p:txBody>
      </p:sp>
      <p:sp>
        <p:nvSpPr>
          <p:cNvPr id="336" name="Google Shape;336;p46"/>
          <p:cNvSpPr txBox="1"/>
          <p:nvPr/>
        </p:nvSpPr>
        <p:spPr>
          <a:xfrm>
            <a:off x="2918075" y="56825"/>
            <a:ext cx="3152100" cy="57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chemeClr val="dk1"/>
                </a:solidFill>
              </a:rPr>
              <a:t>LIGHT</a:t>
            </a:r>
            <a:r>
              <a:rPr b="1" lang="en" sz="3500">
                <a:solidFill>
                  <a:schemeClr val="dk1"/>
                </a:solidFill>
              </a:rPr>
              <a:t> DUE </a:t>
            </a:r>
            <a:endParaRPr b="1" sz="35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7"/>
          <p:cNvSpPr txBox="1"/>
          <p:nvPr/>
        </p:nvSpPr>
        <p:spPr>
          <a:xfrm>
            <a:off x="2865950" y="76675"/>
            <a:ext cx="46209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3200"/>
              <a:t>EXECUTE PURCHASE</a:t>
            </a:r>
            <a:endParaRPr b="1" sz="3200"/>
          </a:p>
        </p:txBody>
      </p:sp>
      <p:sp>
        <p:nvSpPr>
          <p:cNvPr id="342" name="Google Shape;342;p47"/>
          <p:cNvSpPr/>
          <p:nvPr/>
        </p:nvSpPr>
        <p:spPr>
          <a:xfrm flipH="1" rot="10800000">
            <a:off x="0" y="99903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343" name="Google Shape;343;p47"/>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344" name="Google Shape;344;p47"/>
          <p:cNvSpPr/>
          <p:nvPr/>
        </p:nvSpPr>
        <p:spPr>
          <a:xfrm flipH="1" rot="10800000">
            <a:off x="7692273" y="999032"/>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45" name="Google Shape;345;p47"/>
          <p:cNvSpPr/>
          <p:nvPr/>
        </p:nvSpPr>
        <p:spPr>
          <a:xfrm>
            <a:off x="124875" y="175"/>
            <a:ext cx="2944500" cy="89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6000" u="none" cap="none" strike="noStrike">
                <a:solidFill>
                  <a:srgbClr val="FFC000"/>
                </a:solidFill>
                <a:latin typeface="Open Sans"/>
                <a:ea typeface="Open Sans"/>
                <a:cs typeface="Open Sans"/>
                <a:sym typeface="Open Sans"/>
              </a:rPr>
              <a:t>STEP</a:t>
            </a:r>
            <a:r>
              <a:rPr b="1" lang="en" sz="6000">
                <a:solidFill>
                  <a:srgbClr val="FFC000"/>
                </a:solidFill>
                <a:latin typeface="Open Sans"/>
                <a:ea typeface="Open Sans"/>
                <a:cs typeface="Open Sans"/>
                <a:sym typeface="Open Sans"/>
              </a:rPr>
              <a:t>5</a:t>
            </a:r>
            <a:r>
              <a:rPr b="1" i="0" lang="en" sz="6000" u="none" cap="none" strike="noStrike">
                <a:solidFill>
                  <a:srgbClr val="FFC000"/>
                </a:solidFill>
                <a:latin typeface="Open Sans"/>
                <a:ea typeface="Open Sans"/>
                <a:cs typeface="Open Sans"/>
                <a:sym typeface="Open Sans"/>
              </a:rPr>
              <a:t>: </a:t>
            </a:r>
            <a:endParaRPr b="0" i="0" sz="6000" u="none" cap="none" strike="noStrike">
              <a:solidFill>
                <a:srgbClr val="000000"/>
              </a:solidFill>
              <a:latin typeface="Arial"/>
              <a:ea typeface="Arial"/>
              <a:cs typeface="Arial"/>
              <a:sym typeface="Arial"/>
            </a:endParaRPr>
          </a:p>
        </p:txBody>
      </p:sp>
      <p:sp>
        <p:nvSpPr>
          <p:cNvPr id="346" name="Google Shape;346;p47"/>
          <p:cNvSpPr txBox="1"/>
          <p:nvPr/>
        </p:nvSpPr>
        <p:spPr>
          <a:xfrm>
            <a:off x="2865950" y="476700"/>
            <a:ext cx="2944500" cy="49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chemeClr val="dk1"/>
                </a:solidFill>
              </a:rPr>
              <a:t>AGREEMENT</a:t>
            </a:r>
            <a:endParaRPr/>
          </a:p>
        </p:txBody>
      </p:sp>
      <p:sp>
        <p:nvSpPr>
          <p:cNvPr id="347" name="Google Shape;347;p47"/>
          <p:cNvSpPr txBox="1"/>
          <p:nvPr/>
        </p:nvSpPr>
        <p:spPr>
          <a:xfrm>
            <a:off x="476325" y="1777175"/>
            <a:ext cx="7886700" cy="1826400"/>
          </a:xfrm>
          <a:prstGeom prst="rect">
            <a:avLst/>
          </a:prstGeom>
          <a:noFill/>
          <a:ln>
            <a:noFill/>
          </a:ln>
        </p:spPr>
        <p:txBody>
          <a:bodyPr anchorCtr="0" anchor="ctr" bIns="91425" lIns="91425" spcFirstLastPara="1" rIns="91425" wrap="square" tIns="91425">
            <a:noAutofit/>
          </a:bodyPr>
          <a:lstStyle/>
          <a:p>
            <a:pPr indent="-393700" lvl="0" marL="457200" rtl="0" algn="l">
              <a:lnSpc>
                <a:spcPct val="114000"/>
              </a:lnSpc>
              <a:spcBef>
                <a:spcPts val="1000"/>
              </a:spcBef>
              <a:spcAft>
                <a:spcPts val="0"/>
              </a:spcAft>
              <a:buClr>
                <a:schemeClr val="dk1"/>
              </a:buClr>
              <a:buSzPts val="2600"/>
              <a:buFont typeface="Open Sans SemiBold"/>
              <a:buChar char="▪"/>
            </a:pPr>
            <a:r>
              <a:rPr lang="en" sz="2600">
                <a:solidFill>
                  <a:schemeClr val="dk1"/>
                </a:solidFill>
                <a:latin typeface="Open Sans SemiBold"/>
                <a:ea typeface="Open Sans SemiBold"/>
                <a:cs typeface="Open Sans SemiBold"/>
                <a:sym typeface="Open Sans SemiBold"/>
              </a:rPr>
              <a:t>Attorney drafts Purchase Agreement with contingencies (inspection, financing) </a:t>
            </a:r>
            <a:endParaRPr sz="2600">
              <a:solidFill>
                <a:schemeClr val="dk1"/>
              </a:solidFill>
              <a:latin typeface="Open Sans SemiBold"/>
              <a:ea typeface="Open Sans SemiBold"/>
              <a:cs typeface="Open Sans SemiBold"/>
              <a:sym typeface="Open Sans SemiBold"/>
            </a:endParaRPr>
          </a:p>
          <a:p>
            <a:pPr indent="-393700" lvl="0" marL="457200" rtl="0" algn="l">
              <a:lnSpc>
                <a:spcPct val="115000"/>
              </a:lnSpc>
              <a:spcBef>
                <a:spcPts val="1000"/>
              </a:spcBef>
              <a:spcAft>
                <a:spcPts val="1000"/>
              </a:spcAft>
              <a:buClr>
                <a:schemeClr val="dk1"/>
              </a:buClr>
              <a:buSzPts val="2600"/>
              <a:buFont typeface="Open Sans SemiBold"/>
              <a:buChar char="▪"/>
            </a:pPr>
            <a:r>
              <a:rPr lang="en" sz="2600">
                <a:solidFill>
                  <a:schemeClr val="dk1"/>
                </a:solidFill>
                <a:latin typeface="Open Sans SemiBold"/>
                <a:ea typeface="Open Sans SemiBold"/>
                <a:cs typeface="Open Sans SemiBold"/>
                <a:sym typeface="Open Sans SemiBold"/>
              </a:rPr>
              <a:t>Earnest money deposited at end of due diligence period (if possible)</a:t>
            </a:r>
            <a:endParaRPr sz="2600">
              <a:solidFill>
                <a:schemeClr val="dk1"/>
              </a:solidFill>
              <a:latin typeface="Open Sans SemiBold"/>
              <a:ea typeface="Open Sans SemiBold"/>
              <a:cs typeface="Open Sans SemiBold"/>
              <a:sym typeface="Open San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48"/>
          <p:cNvSpPr txBox="1"/>
          <p:nvPr/>
        </p:nvSpPr>
        <p:spPr>
          <a:xfrm>
            <a:off x="2918075" y="629050"/>
            <a:ext cx="4986000" cy="25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chemeClr val="dk1"/>
                </a:solidFill>
              </a:rPr>
              <a:t>DILIGENCE</a:t>
            </a:r>
            <a:endParaRPr b="1" sz="3500"/>
          </a:p>
        </p:txBody>
      </p:sp>
      <p:sp>
        <p:nvSpPr>
          <p:cNvPr id="353" name="Google Shape;353;p48"/>
          <p:cNvSpPr/>
          <p:nvPr/>
        </p:nvSpPr>
        <p:spPr>
          <a:xfrm flipH="1" rot="10800000">
            <a:off x="0" y="99903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354" name="Google Shape;354;p48"/>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355" name="Google Shape;355;p48"/>
          <p:cNvSpPr/>
          <p:nvPr/>
        </p:nvSpPr>
        <p:spPr>
          <a:xfrm flipH="1" rot="10800000">
            <a:off x="7692273" y="999032"/>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56" name="Google Shape;356;p48"/>
          <p:cNvSpPr/>
          <p:nvPr/>
        </p:nvSpPr>
        <p:spPr>
          <a:xfrm>
            <a:off x="136000" y="37975"/>
            <a:ext cx="2664300" cy="97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6000" u="none" cap="none" strike="noStrike">
                <a:solidFill>
                  <a:srgbClr val="FFC000"/>
                </a:solidFill>
                <a:latin typeface="Open Sans"/>
                <a:ea typeface="Open Sans"/>
                <a:cs typeface="Open Sans"/>
                <a:sym typeface="Open Sans"/>
              </a:rPr>
              <a:t>STEP</a:t>
            </a:r>
            <a:r>
              <a:rPr b="1" lang="en" sz="6000">
                <a:solidFill>
                  <a:srgbClr val="FFC000"/>
                </a:solidFill>
                <a:latin typeface="Open Sans"/>
                <a:ea typeface="Open Sans"/>
                <a:cs typeface="Open Sans"/>
                <a:sym typeface="Open Sans"/>
              </a:rPr>
              <a:t>6</a:t>
            </a:r>
            <a:r>
              <a:rPr b="1" i="0" lang="en" sz="6000" u="none" cap="none" strike="noStrike">
                <a:solidFill>
                  <a:srgbClr val="FFC000"/>
                </a:solidFill>
                <a:latin typeface="Open Sans"/>
                <a:ea typeface="Open Sans"/>
                <a:cs typeface="Open Sans"/>
                <a:sym typeface="Open Sans"/>
              </a:rPr>
              <a:t>: </a:t>
            </a:r>
            <a:endParaRPr b="0" i="0" sz="6000" u="none" cap="none" strike="noStrike">
              <a:solidFill>
                <a:srgbClr val="000000"/>
              </a:solidFill>
              <a:latin typeface="Arial"/>
              <a:ea typeface="Arial"/>
              <a:cs typeface="Arial"/>
              <a:sym typeface="Arial"/>
            </a:endParaRPr>
          </a:p>
        </p:txBody>
      </p:sp>
      <p:sp>
        <p:nvSpPr>
          <p:cNvPr id="357" name="Google Shape;357;p48"/>
          <p:cNvSpPr txBox="1"/>
          <p:nvPr/>
        </p:nvSpPr>
        <p:spPr>
          <a:xfrm>
            <a:off x="580400" y="1506825"/>
            <a:ext cx="7344000" cy="2403000"/>
          </a:xfrm>
          <a:prstGeom prst="rect">
            <a:avLst/>
          </a:prstGeom>
          <a:noFill/>
          <a:ln>
            <a:noFill/>
          </a:ln>
        </p:spPr>
        <p:txBody>
          <a:bodyPr anchorCtr="0" anchor="ctr" bIns="91425" lIns="91425" spcFirstLastPara="1" rIns="91425" wrap="square" tIns="91425">
            <a:noAutofit/>
          </a:bodyPr>
          <a:lstStyle/>
          <a:p>
            <a:pPr indent="-387350" lvl="0" marL="457200" rtl="0" algn="l">
              <a:spcBef>
                <a:spcPts val="1000"/>
              </a:spcBef>
              <a:spcAft>
                <a:spcPts val="0"/>
              </a:spcAft>
              <a:buClr>
                <a:srgbClr val="000000"/>
              </a:buClr>
              <a:buSzPts val="2500"/>
              <a:buFont typeface="Open Sans SemiBold"/>
              <a:buChar char="▪"/>
            </a:pPr>
            <a:r>
              <a:rPr lang="en" sz="2500">
                <a:latin typeface="Open Sans SemiBold"/>
                <a:ea typeface="Open Sans SemiBold"/>
                <a:cs typeface="Open Sans SemiBold"/>
                <a:sym typeface="Open Sans SemiBold"/>
              </a:rPr>
              <a:t>Complete full inspections &amp; prepare Scope of Work</a:t>
            </a:r>
            <a:endParaRPr sz="2500">
              <a:latin typeface="Open Sans SemiBold"/>
              <a:ea typeface="Open Sans SemiBold"/>
              <a:cs typeface="Open Sans SemiBold"/>
              <a:sym typeface="Open Sans SemiBold"/>
            </a:endParaRPr>
          </a:p>
          <a:p>
            <a:pPr indent="-387350" lvl="0" marL="457200" rtl="0" algn="l">
              <a:spcBef>
                <a:spcPts val="1000"/>
              </a:spcBef>
              <a:spcAft>
                <a:spcPts val="0"/>
              </a:spcAft>
              <a:buClr>
                <a:srgbClr val="000000"/>
              </a:buClr>
              <a:buSzPts val="2500"/>
              <a:buFont typeface="Open Sans SemiBold"/>
              <a:buChar char="▪"/>
            </a:pPr>
            <a:r>
              <a:rPr lang="en" sz="2500">
                <a:latin typeface="Open Sans SemiBold"/>
                <a:ea typeface="Open Sans SemiBold"/>
                <a:cs typeface="Open Sans SemiBold"/>
                <a:sym typeface="Open Sans SemiBold"/>
              </a:rPr>
              <a:t>Get bids from 3+ contractors </a:t>
            </a:r>
            <a:endParaRPr sz="2500">
              <a:latin typeface="Open Sans SemiBold"/>
              <a:ea typeface="Open Sans SemiBold"/>
              <a:cs typeface="Open Sans SemiBold"/>
              <a:sym typeface="Open Sans SemiBold"/>
            </a:endParaRPr>
          </a:p>
          <a:p>
            <a:pPr indent="-387350" lvl="0" marL="457200" rtl="0" algn="l">
              <a:spcBef>
                <a:spcPts val="1000"/>
              </a:spcBef>
              <a:spcAft>
                <a:spcPts val="0"/>
              </a:spcAft>
              <a:buClr>
                <a:srgbClr val="000000"/>
              </a:buClr>
              <a:buSzPts val="2500"/>
              <a:buFont typeface="Open Sans SemiBold"/>
              <a:buChar char="▪"/>
            </a:pPr>
            <a:r>
              <a:rPr lang="en" sz="2500">
                <a:latin typeface="Open Sans SemiBold"/>
                <a:ea typeface="Open Sans SemiBold"/>
                <a:cs typeface="Open Sans SemiBold"/>
                <a:sym typeface="Open Sans SemiBold"/>
              </a:rPr>
              <a:t>Confirm Vacancy Rate &amp; Collections</a:t>
            </a:r>
            <a:endParaRPr sz="2500">
              <a:latin typeface="Open Sans SemiBold"/>
              <a:ea typeface="Open Sans SemiBold"/>
              <a:cs typeface="Open Sans SemiBold"/>
              <a:sym typeface="Open Sans SemiBold"/>
            </a:endParaRPr>
          </a:p>
          <a:p>
            <a:pPr indent="-387350" lvl="0" marL="457200" rtl="0" algn="l">
              <a:spcBef>
                <a:spcPts val="1000"/>
              </a:spcBef>
              <a:spcAft>
                <a:spcPts val="0"/>
              </a:spcAft>
              <a:buClr>
                <a:srgbClr val="000000"/>
              </a:buClr>
              <a:buSzPts val="2500"/>
              <a:buFont typeface="Open Sans SemiBold"/>
              <a:buChar char="▪"/>
            </a:pPr>
            <a:r>
              <a:rPr lang="en" sz="2500">
                <a:latin typeface="Open Sans SemiBold"/>
                <a:ea typeface="Open Sans SemiBold"/>
                <a:cs typeface="Open Sans SemiBold"/>
                <a:sym typeface="Open Sans SemiBold"/>
              </a:rPr>
              <a:t>Deposit Earnest Money</a:t>
            </a:r>
            <a:endParaRPr sz="2500">
              <a:latin typeface="Open Sans SemiBold"/>
              <a:ea typeface="Open Sans SemiBold"/>
              <a:cs typeface="Open Sans SemiBold"/>
              <a:sym typeface="Open Sans SemiBold"/>
            </a:endParaRPr>
          </a:p>
        </p:txBody>
      </p:sp>
      <p:sp>
        <p:nvSpPr>
          <p:cNvPr id="358" name="Google Shape;358;p48"/>
          <p:cNvSpPr txBox="1"/>
          <p:nvPr/>
        </p:nvSpPr>
        <p:spPr>
          <a:xfrm>
            <a:off x="2918075" y="56825"/>
            <a:ext cx="3152100" cy="47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chemeClr val="dk1"/>
                </a:solidFill>
              </a:rPr>
              <a:t>HEAVY</a:t>
            </a:r>
            <a:r>
              <a:rPr b="1" lang="en" sz="3500">
                <a:solidFill>
                  <a:schemeClr val="dk1"/>
                </a:solidFill>
              </a:rPr>
              <a:t> DUE </a:t>
            </a:r>
            <a:endParaRPr b="1" sz="35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2" name="Shape 362"/>
        <p:cNvGrpSpPr/>
        <p:nvPr/>
      </p:nvGrpSpPr>
      <p:grpSpPr>
        <a:xfrm>
          <a:off x="0" y="0"/>
          <a:ext cx="0" cy="0"/>
          <a:chOff x="0" y="0"/>
          <a:chExt cx="0" cy="0"/>
        </a:xfrm>
      </p:grpSpPr>
      <p:pic>
        <p:nvPicPr>
          <p:cNvPr id="363" name="Google Shape;363;p49"/>
          <p:cNvPicPr preferRelativeResize="0"/>
          <p:nvPr/>
        </p:nvPicPr>
        <p:blipFill rotWithShape="1">
          <a:blip r:embed="rId4">
            <a:alphaModFix/>
          </a:blip>
          <a:srcRect b="0" l="0" r="0" t="0"/>
          <a:stretch/>
        </p:blipFill>
        <p:spPr>
          <a:xfrm>
            <a:off x="2610383" y="1293829"/>
            <a:ext cx="3923236" cy="2461406"/>
          </a:xfrm>
          <a:prstGeom prst="rect">
            <a:avLst/>
          </a:prstGeom>
          <a:noFill/>
          <a:ln>
            <a:noFill/>
          </a:ln>
          <a:effectLst>
            <a:outerShdw blurRad="50800" rotWithShape="0" algn="t" dir="5400000" dist="38100">
              <a:srgbClr val="000000">
                <a:alpha val="40000"/>
              </a:srgbClr>
            </a:outerShdw>
          </a:effectLst>
        </p:spPr>
      </p:pic>
      <p:sp>
        <p:nvSpPr>
          <p:cNvPr id="364" name="Google Shape;364;p49"/>
          <p:cNvSpPr/>
          <p:nvPr/>
        </p:nvSpPr>
        <p:spPr>
          <a:xfrm>
            <a:off x="0" y="4843021"/>
            <a:ext cx="9144000" cy="300600"/>
          </a:xfrm>
          <a:prstGeom prst="rect">
            <a:avLst/>
          </a:prstGeom>
          <a:solidFill>
            <a:srgbClr val="FFCC8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29"/>
          <p:cNvSpPr txBox="1"/>
          <p:nvPr>
            <p:ph type="ctrTitle"/>
          </p:nvPr>
        </p:nvSpPr>
        <p:spPr>
          <a:xfrm>
            <a:off x="325850" y="1812700"/>
            <a:ext cx="8520600" cy="92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rPr b="1" i="0" lang="en" sz="5400" u="none" cap="none" strike="noStrike">
                <a:solidFill>
                  <a:schemeClr val="lt1"/>
                </a:solidFill>
                <a:latin typeface="Arial"/>
                <a:ea typeface="Arial"/>
                <a:cs typeface="Arial"/>
                <a:sym typeface="Arial"/>
              </a:rPr>
              <a:t>STEP 3:</a:t>
            </a:r>
            <a:endParaRPr b="1" i="0" sz="5400" u="none" cap="none" strike="noStrike">
              <a:solidFill>
                <a:schemeClr val="lt1"/>
              </a:solidFill>
              <a:latin typeface="Arial"/>
              <a:ea typeface="Arial"/>
              <a:cs typeface="Arial"/>
              <a:sym typeface="Arial"/>
            </a:endParaRPr>
          </a:p>
        </p:txBody>
      </p:sp>
      <p:sp>
        <p:nvSpPr>
          <p:cNvPr id="165" name="Google Shape;165;p29"/>
          <p:cNvSpPr/>
          <p:nvPr/>
        </p:nvSpPr>
        <p:spPr>
          <a:xfrm>
            <a:off x="2829898" y="2493088"/>
            <a:ext cx="35124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5400" u="none" cap="none" strike="noStrike">
                <a:solidFill>
                  <a:srgbClr val="FFC000"/>
                </a:solidFill>
                <a:latin typeface="Open Sans ExtraBold"/>
                <a:ea typeface="Open Sans ExtraBold"/>
                <a:cs typeface="Open Sans ExtraBold"/>
                <a:sym typeface="Open Sans ExtraBold"/>
              </a:rPr>
              <a:t>FIGURE IT</a:t>
            </a:r>
            <a:endParaRPr b="0" i="0" sz="5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0"/>
          <p:cNvSpPr/>
          <p:nvPr/>
        </p:nvSpPr>
        <p:spPr>
          <a:xfrm>
            <a:off x="0" y="0"/>
            <a:ext cx="9144000" cy="1490252"/>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71" name="Google Shape;171;p30"/>
          <p:cNvSpPr txBox="1"/>
          <p:nvPr>
            <p:ph type="title"/>
          </p:nvPr>
        </p:nvSpPr>
        <p:spPr>
          <a:xfrm>
            <a:off x="1714575" y="141675"/>
            <a:ext cx="7369800" cy="1206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4100"/>
              <a:buFont typeface="Arial"/>
              <a:buNone/>
            </a:pPr>
            <a:r>
              <a:rPr b="1" lang="en" sz="3200">
                <a:solidFill>
                  <a:schemeClr val="lt1"/>
                </a:solidFill>
              </a:rPr>
              <a:t>INFO NEEDED</a:t>
            </a:r>
            <a:r>
              <a:rPr b="1" i="0" lang="en" sz="3200" u="none" cap="none" strike="noStrike">
                <a:solidFill>
                  <a:schemeClr val="lt1"/>
                </a:solidFill>
                <a:latin typeface="Arial"/>
                <a:ea typeface="Arial"/>
                <a:cs typeface="Arial"/>
                <a:sym typeface="Arial"/>
              </a:rPr>
              <a:t> FOR PRELIMINARY EVALUATION &amp; RESEARCH</a:t>
            </a:r>
            <a:endParaRPr b="0" i="0" sz="3200" u="none" cap="none" strike="noStrike">
              <a:solidFill>
                <a:schemeClr val="lt1"/>
              </a:solidFill>
              <a:latin typeface="Arial"/>
              <a:ea typeface="Arial"/>
              <a:cs typeface="Arial"/>
              <a:sym typeface="Arial"/>
            </a:endParaRPr>
          </a:p>
        </p:txBody>
      </p:sp>
      <p:sp>
        <p:nvSpPr>
          <p:cNvPr id="172" name="Google Shape;172;p30"/>
          <p:cNvSpPr txBox="1"/>
          <p:nvPr>
            <p:ph idx="1" type="body"/>
          </p:nvPr>
        </p:nvSpPr>
        <p:spPr>
          <a:xfrm>
            <a:off x="311700" y="1727097"/>
            <a:ext cx="8520600" cy="3416400"/>
          </a:xfrm>
          <a:prstGeom prst="rect">
            <a:avLst/>
          </a:prstGeom>
          <a:noFill/>
          <a:ln>
            <a:noFill/>
          </a:ln>
        </p:spPr>
        <p:txBody>
          <a:bodyPr anchorCtr="0" anchor="t" bIns="91425" lIns="91425" spcFirstLastPara="1" rIns="91425" wrap="square" tIns="91425">
            <a:noAutofit/>
          </a:bodyPr>
          <a:lstStyle/>
          <a:p>
            <a:pPr indent="0" lvl="0" marL="114300" marR="0" rtl="0" algn="l">
              <a:lnSpc>
                <a:spcPct val="150000"/>
              </a:lnSpc>
              <a:spcBef>
                <a:spcPts val="0"/>
              </a:spcBef>
              <a:spcAft>
                <a:spcPts val="0"/>
              </a:spcAft>
              <a:buClr>
                <a:schemeClr val="dk1"/>
              </a:buClr>
              <a:buSzPts val="1800"/>
              <a:buFont typeface="Arial"/>
              <a:buNone/>
            </a:pPr>
            <a:r>
              <a:rPr b="1" i="0" lang="en" sz="3000" u="none" cap="none" strike="noStrike">
                <a:solidFill>
                  <a:schemeClr val="dk1"/>
                </a:solidFill>
                <a:latin typeface="Arial"/>
                <a:ea typeface="Arial"/>
                <a:cs typeface="Arial"/>
                <a:sym typeface="Arial"/>
              </a:rPr>
              <a:t>Property Specific</a:t>
            </a:r>
            <a:endParaRPr b="1" i="0" sz="3000" u="none" cap="none" strike="noStrike">
              <a:solidFill>
                <a:schemeClr val="dk1"/>
              </a:solidFill>
              <a:latin typeface="Arial"/>
              <a:ea typeface="Arial"/>
              <a:cs typeface="Arial"/>
              <a:sym typeface="Arial"/>
            </a:endParaRPr>
          </a:p>
          <a:p>
            <a:pPr indent="-355600" lvl="0" marL="457200" rtl="0" algn="l">
              <a:lnSpc>
                <a:spcPct val="114000"/>
              </a:lnSpc>
              <a:spcBef>
                <a:spcPts val="0"/>
              </a:spcBef>
              <a:spcAft>
                <a:spcPts val="0"/>
              </a:spcAft>
              <a:buClr>
                <a:schemeClr val="dk1"/>
              </a:buClr>
              <a:buSzPts val="2000"/>
              <a:buFont typeface="Open Sans SemiBold"/>
              <a:buChar char="▪"/>
            </a:pPr>
            <a:r>
              <a:rPr b="0" lang="en" sz="2000">
                <a:solidFill>
                  <a:schemeClr val="dk1"/>
                </a:solidFill>
                <a:latin typeface="Open Sans SemiBold"/>
                <a:ea typeface="Open Sans SemiBold"/>
                <a:cs typeface="Open Sans SemiBold"/>
                <a:sym typeface="Open Sans SemiBold"/>
              </a:rPr>
              <a:t>Asking Price</a:t>
            </a:r>
            <a:endParaRPr b="0" sz="2000">
              <a:solidFill>
                <a:schemeClr val="dk1"/>
              </a:solidFill>
              <a:latin typeface="Open Sans SemiBold"/>
              <a:ea typeface="Open Sans SemiBold"/>
              <a:cs typeface="Open Sans SemiBold"/>
              <a:sym typeface="Open Sans SemiBold"/>
            </a:endParaRPr>
          </a:p>
          <a:p>
            <a:pPr indent="-355600" lvl="0" marL="457200" rtl="0" algn="l">
              <a:lnSpc>
                <a:spcPct val="114000"/>
              </a:lnSpc>
              <a:spcBef>
                <a:spcPts val="0"/>
              </a:spcBef>
              <a:spcAft>
                <a:spcPts val="0"/>
              </a:spcAft>
              <a:buClr>
                <a:schemeClr val="dk1"/>
              </a:buClr>
              <a:buSzPts val="2000"/>
              <a:buFont typeface="Open Sans SemiBold"/>
              <a:buChar char="▪"/>
            </a:pPr>
            <a:r>
              <a:rPr b="0" lang="en" sz="2000">
                <a:solidFill>
                  <a:schemeClr val="dk1"/>
                </a:solidFill>
                <a:latin typeface="Open Sans SemiBold"/>
                <a:ea typeface="Open Sans SemiBold"/>
                <a:cs typeface="Open Sans SemiBold"/>
                <a:sym typeface="Open Sans SemiBold"/>
              </a:rPr>
              <a:t>Current Financials</a:t>
            </a:r>
            <a:endParaRPr b="0" sz="2000">
              <a:solidFill>
                <a:schemeClr val="dk1"/>
              </a:solidFill>
              <a:latin typeface="Open Sans SemiBold"/>
              <a:ea typeface="Open Sans SemiBold"/>
              <a:cs typeface="Open Sans SemiBold"/>
              <a:sym typeface="Open Sans SemiBold"/>
            </a:endParaRPr>
          </a:p>
          <a:p>
            <a:pPr indent="-355600" lvl="0" marL="457200" rtl="0" algn="l">
              <a:lnSpc>
                <a:spcPct val="114000"/>
              </a:lnSpc>
              <a:spcBef>
                <a:spcPts val="0"/>
              </a:spcBef>
              <a:spcAft>
                <a:spcPts val="0"/>
              </a:spcAft>
              <a:buClr>
                <a:schemeClr val="dk1"/>
              </a:buClr>
              <a:buSzPts val="2000"/>
              <a:buFont typeface="Open Sans SemiBold"/>
              <a:buChar char="▪"/>
            </a:pPr>
            <a:r>
              <a:rPr b="0" lang="en" sz="2000">
                <a:solidFill>
                  <a:schemeClr val="dk1"/>
                </a:solidFill>
                <a:latin typeface="Open Sans SemiBold"/>
                <a:ea typeface="Open Sans SemiBold"/>
                <a:cs typeface="Open Sans SemiBold"/>
                <a:sym typeface="Open Sans SemiBold"/>
              </a:rPr>
              <a:t>Unit Mix</a:t>
            </a:r>
            <a:endParaRPr b="0" sz="2000">
              <a:solidFill>
                <a:schemeClr val="dk1"/>
              </a:solidFill>
              <a:latin typeface="Open Sans SemiBold"/>
              <a:ea typeface="Open Sans SemiBold"/>
              <a:cs typeface="Open Sans SemiBold"/>
              <a:sym typeface="Open Sans SemiBold"/>
            </a:endParaRPr>
          </a:p>
          <a:p>
            <a:pPr indent="-355600" lvl="0" marL="457200" rtl="0" algn="l">
              <a:lnSpc>
                <a:spcPct val="114000"/>
              </a:lnSpc>
              <a:spcBef>
                <a:spcPts val="0"/>
              </a:spcBef>
              <a:spcAft>
                <a:spcPts val="0"/>
              </a:spcAft>
              <a:buClr>
                <a:schemeClr val="dk1"/>
              </a:buClr>
              <a:buSzPts val="2000"/>
              <a:buFont typeface="Open Sans SemiBold"/>
              <a:buChar char="▪"/>
            </a:pPr>
            <a:r>
              <a:rPr b="0" lang="en" sz="2000">
                <a:solidFill>
                  <a:schemeClr val="dk1"/>
                </a:solidFill>
                <a:latin typeface="Open Sans SemiBold"/>
                <a:ea typeface="Open Sans SemiBold"/>
                <a:cs typeface="Open Sans SemiBold"/>
                <a:sym typeface="Open Sans SemiBold"/>
              </a:rPr>
              <a:t>Current Rental Rate</a:t>
            </a:r>
            <a:endParaRPr b="0" sz="2000">
              <a:solidFill>
                <a:schemeClr val="dk1"/>
              </a:solidFill>
              <a:latin typeface="Open Sans SemiBold"/>
              <a:ea typeface="Open Sans SemiBold"/>
              <a:cs typeface="Open Sans SemiBold"/>
              <a:sym typeface="Open Sans SemiBold"/>
            </a:endParaRPr>
          </a:p>
          <a:p>
            <a:pPr indent="-355600" lvl="0" marL="457200" rtl="0" algn="l">
              <a:lnSpc>
                <a:spcPct val="114000"/>
              </a:lnSpc>
              <a:spcBef>
                <a:spcPts val="0"/>
              </a:spcBef>
              <a:spcAft>
                <a:spcPts val="0"/>
              </a:spcAft>
              <a:buClr>
                <a:schemeClr val="dk1"/>
              </a:buClr>
              <a:buSzPts val="2000"/>
              <a:buFont typeface="Open Sans SemiBold"/>
              <a:buChar char="▪"/>
            </a:pPr>
            <a:r>
              <a:rPr b="0" lang="en" sz="2000">
                <a:solidFill>
                  <a:schemeClr val="dk1"/>
                </a:solidFill>
                <a:latin typeface="Open Sans SemiBold"/>
                <a:ea typeface="Open Sans SemiBold"/>
                <a:cs typeface="Open Sans SemiBold"/>
                <a:sym typeface="Open Sans SemiBold"/>
              </a:rPr>
              <a:t>Condition / Deferred Maintenance</a:t>
            </a:r>
            <a:endParaRPr b="0" sz="2000">
              <a:solidFill>
                <a:schemeClr val="dk1"/>
              </a:solidFill>
              <a:latin typeface="Open Sans SemiBold"/>
              <a:ea typeface="Open Sans SemiBold"/>
              <a:cs typeface="Open Sans SemiBold"/>
              <a:sym typeface="Open Sans SemiBold"/>
            </a:endParaRPr>
          </a:p>
          <a:p>
            <a:pPr indent="0" lvl="0" marL="0" marR="0" rtl="0" algn="l">
              <a:lnSpc>
                <a:spcPct val="150000"/>
              </a:lnSpc>
              <a:spcBef>
                <a:spcPts val="0"/>
              </a:spcBef>
              <a:spcAft>
                <a:spcPts val="0"/>
              </a:spcAft>
              <a:buClr>
                <a:schemeClr val="dk1"/>
              </a:buClr>
              <a:buSzPts val="1800"/>
              <a:buFont typeface="Arial"/>
              <a:buNone/>
            </a:pPr>
            <a:r>
              <a:t/>
            </a:r>
            <a:endParaRPr/>
          </a:p>
        </p:txBody>
      </p:sp>
      <p:sp>
        <p:nvSpPr>
          <p:cNvPr id="173" name="Google Shape;173;p30"/>
          <p:cNvSpPr/>
          <p:nvPr/>
        </p:nvSpPr>
        <p:spPr>
          <a:xfrm>
            <a:off x="0" y="0"/>
            <a:ext cx="1540514" cy="149025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74" name="Google Shape;174;p30"/>
          <p:cNvPicPr preferRelativeResize="0"/>
          <p:nvPr/>
        </p:nvPicPr>
        <p:blipFill rotWithShape="1">
          <a:blip r:embed="rId3">
            <a:alphaModFix/>
          </a:blip>
          <a:srcRect b="0" l="0" r="0" t="0"/>
          <a:stretch/>
        </p:blipFill>
        <p:spPr>
          <a:xfrm>
            <a:off x="288730" y="298528"/>
            <a:ext cx="880060" cy="8800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idx="1" type="body"/>
          </p:nvPr>
        </p:nvSpPr>
        <p:spPr>
          <a:xfrm>
            <a:off x="311700" y="1695900"/>
            <a:ext cx="8520600" cy="3506100"/>
          </a:xfrm>
          <a:prstGeom prst="rect">
            <a:avLst/>
          </a:prstGeom>
          <a:noFill/>
          <a:ln>
            <a:noFill/>
          </a:ln>
        </p:spPr>
        <p:txBody>
          <a:bodyPr anchorCtr="0" anchor="t" bIns="91425" lIns="91425" spcFirstLastPara="1" rIns="91425" wrap="square" tIns="91425">
            <a:noAutofit/>
          </a:bodyPr>
          <a:lstStyle/>
          <a:p>
            <a:pPr indent="0" lvl="0" marL="114300" marR="0" rtl="0" algn="l">
              <a:lnSpc>
                <a:spcPct val="150000"/>
              </a:lnSpc>
              <a:spcBef>
                <a:spcPts val="0"/>
              </a:spcBef>
              <a:spcAft>
                <a:spcPts val="0"/>
              </a:spcAft>
              <a:buClr>
                <a:schemeClr val="dk1"/>
              </a:buClr>
              <a:buSzPts val="1800"/>
              <a:buFont typeface="Arial"/>
              <a:buNone/>
            </a:pPr>
            <a:r>
              <a:rPr lang="en" sz="3000">
                <a:solidFill>
                  <a:schemeClr val="dk1"/>
                </a:solidFill>
              </a:rPr>
              <a:t>Location </a:t>
            </a:r>
            <a:r>
              <a:rPr b="1" i="0" lang="en" sz="3000" u="none" cap="none" strike="noStrike">
                <a:solidFill>
                  <a:schemeClr val="dk1"/>
                </a:solidFill>
                <a:latin typeface="Arial"/>
                <a:ea typeface="Arial"/>
                <a:cs typeface="Arial"/>
                <a:sym typeface="Arial"/>
              </a:rPr>
              <a:t>Specific</a:t>
            </a:r>
            <a:endParaRPr b="1" i="0" sz="3000" u="none" cap="none" strike="noStrike">
              <a:solidFill>
                <a:schemeClr val="dk1"/>
              </a:solidFill>
              <a:latin typeface="Arial"/>
              <a:ea typeface="Arial"/>
              <a:cs typeface="Arial"/>
              <a:sym typeface="Arial"/>
            </a:endParaRPr>
          </a:p>
          <a:p>
            <a:pPr indent="-349250" lvl="0" marL="457200" rtl="0" algn="l">
              <a:lnSpc>
                <a:spcPct val="115000"/>
              </a:lnSpc>
              <a:spcBef>
                <a:spcPts val="0"/>
              </a:spcBef>
              <a:spcAft>
                <a:spcPts val="0"/>
              </a:spcAft>
              <a:buClr>
                <a:schemeClr val="dk1"/>
              </a:buClr>
              <a:buSzPts val="1900"/>
              <a:buFont typeface="Open Sans SemiBold"/>
              <a:buChar char="▪"/>
            </a:pPr>
            <a:r>
              <a:rPr b="0" lang="en" sz="1900">
                <a:solidFill>
                  <a:schemeClr val="dk1"/>
                </a:solidFill>
                <a:latin typeface="Open Sans SemiBold"/>
                <a:ea typeface="Open Sans SemiBold"/>
                <a:cs typeface="Open Sans SemiBold"/>
                <a:sym typeface="Open Sans SemiBold"/>
              </a:rPr>
              <a:t>Neighborhood Grade</a:t>
            </a:r>
            <a:endParaRPr b="0" sz="1900">
              <a:solidFill>
                <a:schemeClr val="dk1"/>
              </a:solidFill>
              <a:latin typeface="Open Sans SemiBold"/>
              <a:ea typeface="Open Sans SemiBold"/>
              <a:cs typeface="Open Sans SemiBold"/>
              <a:sym typeface="Open Sans SemiBold"/>
            </a:endParaRPr>
          </a:p>
          <a:p>
            <a:pPr indent="-349250" lvl="0" marL="457200" rtl="0" algn="l">
              <a:lnSpc>
                <a:spcPct val="115000"/>
              </a:lnSpc>
              <a:spcBef>
                <a:spcPts val="0"/>
              </a:spcBef>
              <a:spcAft>
                <a:spcPts val="0"/>
              </a:spcAft>
              <a:buClr>
                <a:schemeClr val="dk1"/>
              </a:buClr>
              <a:buSzPts val="1900"/>
              <a:buFont typeface="Open Sans SemiBold"/>
              <a:buChar char="▪"/>
            </a:pPr>
            <a:r>
              <a:rPr b="0" lang="en" sz="1900">
                <a:solidFill>
                  <a:schemeClr val="dk1"/>
                </a:solidFill>
                <a:latin typeface="Open Sans SemiBold"/>
                <a:ea typeface="Open Sans SemiBold"/>
                <a:cs typeface="Open Sans SemiBold"/>
                <a:sym typeface="Open Sans SemiBold"/>
              </a:rPr>
              <a:t>Schools</a:t>
            </a:r>
            <a:endParaRPr b="0" sz="1900">
              <a:solidFill>
                <a:schemeClr val="dk1"/>
              </a:solidFill>
              <a:latin typeface="Open Sans SemiBold"/>
              <a:ea typeface="Open Sans SemiBold"/>
              <a:cs typeface="Open Sans SemiBold"/>
              <a:sym typeface="Open Sans SemiBold"/>
            </a:endParaRPr>
          </a:p>
          <a:p>
            <a:pPr indent="-349250" lvl="0" marL="457200" rtl="0" algn="l">
              <a:lnSpc>
                <a:spcPct val="115000"/>
              </a:lnSpc>
              <a:spcBef>
                <a:spcPts val="0"/>
              </a:spcBef>
              <a:spcAft>
                <a:spcPts val="0"/>
              </a:spcAft>
              <a:buClr>
                <a:schemeClr val="dk1"/>
              </a:buClr>
              <a:buSzPts val="1900"/>
              <a:buFont typeface="Open Sans SemiBold"/>
              <a:buChar char="▪"/>
            </a:pPr>
            <a:r>
              <a:rPr b="0" lang="en" sz="1900">
                <a:solidFill>
                  <a:schemeClr val="dk1"/>
                </a:solidFill>
                <a:latin typeface="Open Sans SemiBold"/>
                <a:ea typeface="Open Sans SemiBold"/>
                <a:cs typeface="Open Sans SemiBold"/>
                <a:sym typeface="Open Sans SemiBold"/>
              </a:rPr>
              <a:t>Safety</a:t>
            </a:r>
            <a:endParaRPr b="0" sz="1900">
              <a:solidFill>
                <a:schemeClr val="dk1"/>
              </a:solidFill>
              <a:latin typeface="Open Sans SemiBold"/>
              <a:ea typeface="Open Sans SemiBold"/>
              <a:cs typeface="Open Sans SemiBold"/>
              <a:sym typeface="Open Sans SemiBold"/>
            </a:endParaRPr>
          </a:p>
          <a:p>
            <a:pPr indent="-349250" lvl="0" marL="457200" rtl="0" algn="l">
              <a:lnSpc>
                <a:spcPct val="115000"/>
              </a:lnSpc>
              <a:spcBef>
                <a:spcPts val="0"/>
              </a:spcBef>
              <a:spcAft>
                <a:spcPts val="0"/>
              </a:spcAft>
              <a:buClr>
                <a:schemeClr val="dk1"/>
              </a:buClr>
              <a:buSzPts val="1900"/>
              <a:buFont typeface="Open Sans SemiBold"/>
              <a:buChar char="▪"/>
            </a:pPr>
            <a:r>
              <a:rPr b="0" lang="en" sz="1900">
                <a:solidFill>
                  <a:schemeClr val="dk1"/>
                </a:solidFill>
                <a:latin typeface="Open Sans SemiBold"/>
                <a:ea typeface="Open Sans SemiBold"/>
                <a:cs typeface="Open Sans SemiBold"/>
                <a:sym typeface="Open Sans SemiBold"/>
              </a:rPr>
              <a:t>Economic Anchors</a:t>
            </a:r>
            <a:endParaRPr b="0" sz="1900">
              <a:solidFill>
                <a:schemeClr val="dk1"/>
              </a:solidFill>
              <a:latin typeface="Open Sans SemiBold"/>
              <a:ea typeface="Open Sans SemiBold"/>
              <a:cs typeface="Open Sans SemiBold"/>
              <a:sym typeface="Open Sans SemiBold"/>
            </a:endParaRPr>
          </a:p>
          <a:p>
            <a:pPr indent="-349250" lvl="0" marL="457200" rtl="0" algn="l">
              <a:lnSpc>
                <a:spcPct val="115000"/>
              </a:lnSpc>
              <a:spcBef>
                <a:spcPts val="0"/>
              </a:spcBef>
              <a:spcAft>
                <a:spcPts val="0"/>
              </a:spcAft>
              <a:buClr>
                <a:schemeClr val="dk1"/>
              </a:buClr>
              <a:buSzPts val="1900"/>
              <a:buFont typeface="Open Sans SemiBold"/>
              <a:buChar char="▪"/>
            </a:pPr>
            <a:r>
              <a:rPr b="0" lang="en" sz="1900">
                <a:solidFill>
                  <a:schemeClr val="dk1"/>
                </a:solidFill>
                <a:latin typeface="Open Sans SemiBold"/>
                <a:ea typeface="Open Sans SemiBold"/>
                <a:cs typeface="Open Sans SemiBold"/>
                <a:sym typeface="Open Sans SemiBold"/>
              </a:rPr>
              <a:t>Market Rental Rates</a:t>
            </a:r>
            <a:endParaRPr b="0" sz="1900">
              <a:solidFill>
                <a:schemeClr val="dk1"/>
              </a:solidFill>
              <a:latin typeface="Open Sans SemiBold"/>
              <a:ea typeface="Open Sans SemiBold"/>
              <a:cs typeface="Open Sans SemiBold"/>
              <a:sym typeface="Open Sans SemiBold"/>
            </a:endParaRPr>
          </a:p>
          <a:p>
            <a:pPr indent="-349250" lvl="0" marL="457200" rtl="0" algn="l">
              <a:lnSpc>
                <a:spcPct val="115000"/>
              </a:lnSpc>
              <a:spcBef>
                <a:spcPts val="0"/>
              </a:spcBef>
              <a:spcAft>
                <a:spcPts val="0"/>
              </a:spcAft>
              <a:buClr>
                <a:schemeClr val="dk1"/>
              </a:buClr>
              <a:buSzPts val="1900"/>
              <a:buFont typeface="Open Sans SemiBold"/>
              <a:buChar char="▪"/>
            </a:pPr>
            <a:r>
              <a:rPr b="0" lang="en" sz="1900">
                <a:solidFill>
                  <a:schemeClr val="dk1"/>
                </a:solidFill>
                <a:latin typeface="Open Sans SemiBold"/>
                <a:ea typeface="Open Sans SemiBold"/>
                <a:cs typeface="Open Sans SemiBold"/>
                <a:sym typeface="Open Sans SemiBold"/>
              </a:rPr>
              <a:t>Upward/Downward Trending?</a:t>
            </a:r>
            <a:endParaRPr b="0" sz="1900">
              <a:solidFill>
                <a:schemeClr val="dk1"/>
              </a:solidFill>
              <a:latin typeface="Open Sans SemiBold"/>
              <a:ea typeface="Open Sans SemiBold"/>
              <a:cs typeface="Open Sans SemiBold"/>
              <a:sym typeface="Open Sans SemiBold"/>
            </a:endParaRPr>
          </a:p>
          <a:p>
            <a:pPr indent="0" lvl="0" marL="114300" marR="0" rtl="0" algn="l">
              <a:lnSpc>
                <a:spcPct val="150000"/>
              </a:lnSpc>
              <a:spcBef>
                <a:spcPts val="0"/>
              </a:spcBef>
              <a:spcAft>
                <a:spcPts val="0"/>
              </a:spcAft>
              <a:buClr>
                <a:schemeClr val="dk1"/>
              </a:buClr>
              <a:buSzPts val="1800"/>
              <a:buFont typeface="Arial"/>
              <a:buNone/>
            </a:pPr>
            <a:r>
              <a:rPr b="1" i="0" lang="en" sz="3200" u="none" cap="none" strike="noStrike">
                <a:solidFill>
                  <a:schemeClr val="dk1"/>
                </a:solidFill>
                <a:latin typeface="Arial"/>
                <a:ea typeface="Arial"/>
                <a:cs typeface="Arial"/>
                <a:sym typeface="Arial"/>
              </a:rPr>
              <a:t> </a:t>
            </a:r>
            <a:endParaRPr/>
          </a:p>
          <a:p>
            <a:pPr indent="0" lvl="0" marL="114300" marR="0" rtl="0" algn="l">
              <a:lnSpc>
                <a:spcPct val="150000"/>
              </a:lnSpc>
              <a:spcBef>
                <a:spcPts val="0"/>
              </a:spcBef>
              <a:spcAft>
                <a:spcPts val="0"/>
              </a:spcAft>
              <a:buClr>
                <a:schemeClr val="dk1"/>
              </a:buClr>
              <a:buSzPts val="1800"/>
              <a:buFont typeface="Arial"/>
              <a:buNone/>
            </a:pPr>
            <a:r>
              <a:t/>
            </a:r>
            <a:endParaRPr/>
          </a:p>
        </p:txBody>
      </p:sp>
      <p:sp>
        <p:nvSpPr>
          <p:cNvPr id="180" name="Google Shape;180;p31"/>
          <p:cNvSpPr/>
          <p:nvPr/>
        </p:nvSpPr>
        <p:spPr>
          <a:xfrm>
            <a:off x="0" y="0"/>
            <a:ext cx="9144000" cy="14904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81" name="Google Shape;181;p31"/>
          <p:cNvSpPr/>
          <p:nvPr/>
        </p:nvSpPr>
        <p:spPr>
          <a:xfrm>
            <a:off x="0" y="0"/>
            <a:ext cx="1540500" cy="14904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82" name="Google Shape;182;p31"/>
          <p:cNvPicPr preferRelativeResize="0"/>
          <p:nvPr/>
        </p:nvPicPr>
        <p:blipFill rotWithShape="1">
          <a:blip r:embed="rId3">
            <a:alphaModFix/>
          </a:blip>
          <a:srcRect b="0" l="0" r="0" t="0"/>
          <a:stretch/>
        </p:blipFill>
        <p:spPr>
          <a:xfrm>
            <a:off x="288730" y="298528"/>
            <a:ext cx="880060" cy="880060"/>
          </a:xfrm>
          <a:prstGeom prst="rect">
            <a:avLst/>
          </a:prstGeom>
          <a:noFill/>
          <a:ln>
            <a:noFill/>
          </a:ln>
        </p:spPr>
      </p:pic>
      <p:sp>
        <p:nvSpPr>
          <p:cNvPr id="183" name="Google Shape;183;p31"/>
          <p:cNvSpPr txBox="1"/>
          <p:nvPr>
            <p:ph type="title"/>
          </p:nvPr>
        </p:nvSpPr>
        <p:spPr>
          <a:xfrm>
            <a:off x="1714575" y="141675"/>
            <a:ext cx="7369800" cy="12069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4100"/>
              <a:buFont typeface="Arial"/>
              <a:buNone/>
            </a:pPr>
            <a:r>
              <a:rPr b="1" lang="en" sz="3200">
                <a:solidFill>
                  <a:schemeClr val="lt1"/>
                </a:solidFill>
              </a:rPr>
              <a:t>INFO NEEDED FOR PRELIMINARY EVALUATION &amp; RESEARCH</a:t>
            </a:r>
            <a:endParaRPr b="1" sz="32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7" name="Shape 187"/>
        <p:cNvGrpSpPr/>
        <p:nvPr/>
      </p:nvGrpSpPr>
      <p:grpSpPr>
        <a:xfrm>
          <a:off x="0" y="0"/>
          <a:ext cx="0" cy="0"/>
          <a:chOff x="0" y="0"/>
          <a:chExt cx="0" cy="0"/>
        </a:xfrm>
      </p:grpSpPr>
      <p:sp>
        <p:nvSpPr>
          <p:cNvPr id="188" name="Google Shape;188;p32"/>
          <p:cNvSpPr txBox="1"/>
          <p:nvPr/>
        </p:nvSpPr>
        <p:spPr>
          <a:xfrm>
            <a:off x="352425" y="82676"/>
            <a:ext cx="8259000" cy="52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3500">
                <a:solidFill>
                  <a:srgbClr val="FFC000"/>
                </a:solidFill>
              </a:rPr>
              <a:t>PROCESS MAP:</a:t>
            </a:r>
            <a:r>
              <a:rPr b="1" i="0" lang="en" sz="3500" u="none" cap="none" strike="noStrike">
                <a:solidFill>
                  <a:srgbClr val="FFC000"/>
                </a:solidFill>
              </a:rPr>
              <a:t> </a:t>
            </a:r>
            <a:endParaRPr b="1" sz="3500"/>
          </a:p>
        </p:txBody>
      </p:sp>
      <p:sp>
        <p:nvSpPr>
          <p:cNvPr id="189" name="Google Shape;189;p32"/>
          <p:cNvSpPr/>
          <p:nvPr/>
        </p:nvSpPr>
        <p:spPr>
          <a:xfrm flipH="1" rot="10800000">
            <a:off x="0" y="99903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190" name="Google Shape;190;p32"/>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191" name="Google Shape;191;p32"/>
          <p:cNvSpPr/>
          <p:nvPr/>
        </p:nvSpPr>
        <p:spPr>
          <a:xfrm flipH="1" rot="10800000">
            <a:off x="7692273" y="999032"/>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192" name="Google Shape;192;p32"/>
          <p:cNvPicPr preferRelativeResize="0"/>
          <p:nvPr/>
        </p:nvPicPr>
        <p:blipFill rotWithShape="1">
          <a:blip r:embed="rId4">
            <a:alphaModFix/>
          </a:blip>
          <a:srcRect b="0" l="0" r="0" t="0"/>
          <a:stretch/>
        </p:blipFill>
        <p:spPr>
          <a:xfrm>
            <a:off x="76200" y="1620439"/>
            <a:ext cx="9144002" cy="2648210"/>
          </a:xfrm>
          <a:prstGeom prst="rect">
            <a:avLst/>
          </a:prstGeom>
          <a:noFill/>
          <a:ln>
            <a:noFill/>
          </a:ln>
        </p:spPr>
      </p:pic>
      <p:sp>
        <p:nvSpPr>
          <p:cNvPr id="193" name="Google Shape;193;p32"/>
          <p:cNvSpPr/>
          <p:nvPr/>
        </p:nvSpPr>
        <p:spPr>
          <a:xfrm>
            <a:off x="956850" y="1892225"/>
            <a:ext cx="2171700" cy="37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 sz="1800">
                <a:solidFill>
                  <a:srgbClr val="FFFFFF"/>
                </a:solidFill>
                <a:latin typeface="Open Sans"/>
                <a:ea typeface="Open Sans"/>
                <a:cs typeface="Open Sans"/>
                <a:sym typeface="Open Sans"/>
              </a:rPr>
              <a:t>Snapshot Analysis</a:t>
            </a:r>
            <a:endParaRPr b="1" i="0" sz="1800" u="none" cap="none" strike="noStrike">
              <a:solidFill>
                <a:srgbClr val="000000"/>
              </a:solidFill>
              <a:latin typeface="Open Sans"/>
              <a:ea typeface="Open Sans"/>
              <a:cs typeface="Open Sans"/>
              <a:sym typeface="Open Sans"/>
            </a:endParaRPr>
          </a:p>
        </p:txBody>
      </p:sp>
      <p:sp>
        <p:nvSpPr>
          <p:cNvPr id="194" name="Google Shape;194;p32"/>
          <p:cNvSpPr/>
          <p:nvPr/>
        </p:nvSpPr>
        <p:spPr>
          <a:xfrm>
            <a:off x="969700" y="3164325"/>
            <a:ext cx="1752600" cy="52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 sz="1700">
                <a:solidFill>
                  <a:srgbClr val="FFFFFF"/>
                </a:solidFill>
                <a:latin typeface="Open Sans"/>
                <a:ea typeface="Open Sans"/>
                <a:cs typeface="Open Sans"/>
                <a:sym typeface="Open Sans"/>
              </a:rPr>
              <a:t>Heavy Due</a:t>
            </a:r>
            <a:r>
              <a:rPr b="1" lang="en" sz="1700">
                <a:solidFill>
                  <a:srgbClr val="FFFFFF"/>
                </a:solidFill>
                <a:latin typeface="Open Sans"/>
                <a:ea typeface="Open Sans"/>
                <a:cs typeface="Open Sans"/>
                <a:sym typeface="Open Sans"/>
              </a:rPr>
              <a:t> Diligence</a:t>
            </a:r>
            <a:endParaRPr b="1" sz="1700">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1700">
              <a:latin typeface="Open Sans"/>
              <a:ea typeface="Open Sans"/>
              <a:cs typeface="Open Sans"/>
              <a:sym typeface="Open Sans"/>
            </a:endParaRPr>
          </a:p>
        </p:txBody>
      </p:sp>
      <p:sp>
        <p:nvSpPr>
          <p:cNvPr id="195" name="Google Shape;195;p32"/>
          <p:cNvSpPr/>
          <p:nvPr/>
        </p:nvSpPr>
        <p:spPr>
          <a:xfrm>
            <a:off x="6143450" y="2029225"/>
            <a:ext cx="1451700" cy="425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 sz="1800">
                <a:solidFill>
                  <a:srgbClr val="FFFFFF"/>
                </a:solidFill>
                <a:latin typeface="Open Sans"/>
                <a:ea typeface="Open Sans"/>
                <a:cs typeface="Open Sans"/>
                <a:sym typeface="Open Sans"/>
              </a:rPr>
              <a:t>Submit LOI</a:t>
            </a:r>
            <a:endParaRPr b="1" sz="1800">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1">
              <a:latin typeface="Open Sans"/>
              <a:ea typeface="Open Sans"/>
              <a:cs typeface="Open Sans"/>
              <a:sym typeface="Open Sans"/>
            </a:endParaRPr>
          </a:p>
        </p:txBody>
      </p:sp>
      <p:sp>
        <p:nvSpPr>
          <p:cNvPr id="196" name="Google Shape;196;p32"/>
          <p:cNvSpPr/>
          <p:nvPr/>
        </p:nvSpPr>
        <p:spPr>
          <a:xfrm>
            <a:off x="3583275" y="1948050"/>
            <a:ext cx="1696200" cy="5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 sz="1700">
                <a:solidFill>
                  <a:srgbClr val="FFFFFF"/>
                </a:solidFill>
                <a:latin typeface="Open Sans"/>
                <a:ea typeface="Open Sans"/>
                <a:cs typeface="Open Sans"/>
                <a:sym typeface="Open Sans"/>
              </a:rPr>
              <a:t>Preliminary Proforma </a:t>
            </a:r>
            <a:endParaRPr b="1" sz="1700">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1700">
              <a:solidFill>
                <a:schemeClr val="lt1"/>
              </a:solidFill>
              <a:latin typeface="Open Sans"/>
              <a:ea typeface="Open Sans"/>
              <a:cs typeface="Open Sans"/>
              <a:sym typeface="Open Sans"/>
            </a:endParaRPr>
          </a:p>
        </p:txBody>
      </p:sp>
      <p:sp>
        <p:nvSpPr>
          <p:cNvPr id="197" name="Google Shape;197;p32"/>
          <p:cNvSpPr/>
          <p:nvPr/>
        </p:nvSpPr>
        <p:spPr>
          <a:xfrm>
            <a:off x="6143450" y="3164325"/>
            <a:ext cx="2133300" cy="64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 sz="1700">
                <a:solidFill>
                  <a:srgbClr val="FFFFFF"/>
                </a:solidFill>
                <a:latin typeface="Open Sans"/>
                <a:ea typeface="Open Sans"/>
                <a:cs typeface="Open Sans"/>
                <a:sym typeface="Open Sans"/>
              </a:rPr>
              <a:t>Light</a:t>
            </a:r>
            <a:r>
              <a:rPr b="1" lang="en" sz="1700">
                <a:solidFill>
                  <a:srgbClr val="FFFFFF"/>
                </a:solidFill>
                <a:latin typeface="Open Sans"/>
                <a:ea typeface="Open Sans"/>
                <a:cs typeface="Open Sans"/>
                <a:sym typeface="Open Sans"/>
              </a:rPr>
              <a:t> Due Diligence</a:t>
            </a:r>
            <a:endParaRPr b="1" sz="1700">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1700">
              <a:solidFill>
                <a:schemeClr val="lt1"/>
              </a:solidFill>
              <a:latin typeface="Open Sans"/>
              <a:ea typeface="Open Sans"/>
              <a:cs typeface="Open Sans"/>
              <a:sym typeface="Open Sans"/>
            </a:endParaRPr>
          </a:p>
        </p:txBody>
      </p:sp>
      <p:sp>
        <p:nvSpPr>
          <p:cNvPr id="198" name="Google Shape;198;p32"/>
          <p:cNvSpPr/>
          <p:nvPr/>
        </p:nvSpPr>
        <p:spPr>
          <a:xfrm>
            <a:off x="3436125" y="3195225"/>
            <a:ext cx="1993500" cy="58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 sz="1600">
                <a:solidFill>
                  <a:srgbClr val="FFFFFF"/>
                </a:solidFill>
                <a:latin typeface="Open Sans"/>
                <a:ea typeface="Open Sans"/>
                <a:cs typeface="Open Sans"/>
                <a:sym typeface="Open Sans"/>
              </a:rPr>
              <a:t>Execute Purchase Agreement</a:t>
            </a:r>
            <a:endParaRPr b="1" sz="1600">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1600">
              <a:solidFill>
                <a:schemeClr val="lt1"/>
              </a:solidFill>
              <a:latin typeface="Open Sans"/>
              <a:ea typeface="Open Sans"/>
              <a:cs typeface="Open Sans"/>
              <a:sym typeface="Open Sans"/>
            </a:endParaRPr>
          </a:p>
        </p:txBody>
      </p:sp>
      <p:sp>
        <p:nvSpPr>
          <p:cNvPr id="199" name="Google Shape;199;p32"/>
          <p:cNvSpPr txBox="1"/>
          <p:nvPr/>
        </p:nvSpPr>
        <p:spPr>
          <a:xfrm>
            <a:off x="304800" y="436525"/>
            <a:ext cx="5791200" cy="56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chemeClr val="dk1"/>
                </a:solidFill>
              </a:rPr>
              <a:t>QUALIFYING DEALS</a:t>
            </a:r>
            <a:endParaRPr sz="3500"/>
          </a:p>
        </p:txBody>
      </p:sp>
      <p:sp>
        <p:nvSpPr>
          <p:cNvPr id="200" name="Google Shape;200;p32"/>
          <p:cNvSpPr txBox="1"/>
          <p:nvPr/>
        </p:nvSpPr>
        <p:spPr>
          <a:xfrm>
            <a:off x="504825" y="1906200"/>
            <a:ext cx="514500" cy="6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Open Sans"/>
                <a:ea typeface="Open Sans"/>
                <a:cs typeface="Open Sans"/>
                <a:sym typeface="Open Sans"/>
              </a:rPr>
              <a:t>1</a:t>
            </a:r>
            <a:endParaRPr b="1" sz="3600">
              <a:solidFill>
                <a:srgbClr val="FFFFFF"/>
              </a:solidFill>
              <a:latin typeface="Open Sans"/>
              <a:ea typeface="Open Sans"/>
              <a:cs typeface="Open Sans"/>
              <a:sym typeface="Open Sans"/>
            </a:endParaRPr>
          </a:p>
        </p:txBody>
      </p:sp>
      <p:sp>
        <p:nvSpPr>
          <p:cNvPr id="201" name="Google Shape;201;p32"/>
          <p:cNvSpPr txBox="1"/>
          <p:nvPr/>
        </p:nvSpPr>
        <p:spPr>
          <a:xfrm>
            <a:off x="3159788" y="1906200"/>
            <a:ext cx="514500" cy="6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Open Sans"/>
                <a:ea typeface="Open Sans"/>
                <a:cs typeface="Open Sans"/>
                <a:sym typeface="Open Sans"/>
              </a:rPr>
              <a:t>2</a:t>
            </a:r>
            <a:endParaRPr b="1" sz="3600">
              <a:solidFill>
                <a:srgbClr val="FFFFFF"/>
              </a:solidFill>
              <a:latin typeface="Open Sans"/>
              <a:ea typeface="Open Sans"/>
              <a:cs typeface="Open Sans"/>
              <a:sym typeface="Open Sans"/>
            </a:endParaRPr>
          </a:p>
        </p:txBody>
      </p:sp>
      <p:sp>
        <p:nvSpPr>
          <p:cNvPr id="202" name="Google Shape;202;p32"/>
          <p:cNvSpPr txBox="1"/>
          <p:nvPr/>
        </p:nvSpPr>
        <p:spPr>
          <a:xfrm>
            <a:off x="5734200" y="1906200"/>
            <a:ext cx="514500" cy="6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Open Sans"/>
                <a:ea typeface="Open Sans"/>
                <a:cs typeface="Open Sans"/>
                <a:sym typeface="Open Sans"/>
              </a:rPr>
              <a:t>3</a:t>
            </a:r>
            <a:endParaRPr b="1" sz="3600">
              <a:solidFill>
                <a:srgbClr val="FFFFFF"/>
              </a:solidFill>
              <a:latin typeface="Open Sans"/>
              <a:ea typeface="Open Sans"/>
              <a:cs typeface="Open Sans"/>
              <a:sym typeface="Open Sans"/>
            </a:endParaRPr>
          </a:p>
        </p:txBody>
      </p:sp>
      <p:sp>
        <p:nvSpPr>
          <p:cNvPr id="203" name="Google Shape;203;p32"/>
          <p:cNvSpPr txBox="1"/>
          <p:nvPr/>
        </p:nvSpPr>
        <p:spPr>
          <a:xfrm>
            <a:off x="5677050" y="3164325"/>
            <a:ext cx="514500" cy="6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Open Sans"/>
                <a:ea typeface="Open Sans"/>
                <a:cs typeface="Open Sans"/>
                <a:sym typeface="Open Sans"/>
              </a:rPr>
              <a:t>4</a:t>
            </a:r>
            <a:endParaRPr b="1" sz="3600">
              <a:solidFill>
                <a:srgbClr val="FFFFFF"/>
              </a:solidFill>
              <a:latin typeface="Open Sans"/>
              <a:ea typeface="Open Sans"/>
              <a:cs typeface="Open Sans"/>
              <a:sym typeface="Open Sans"/>
            </a:endParaRPr>
          </a:p>
        </p:txBody>
      </p:sp>
      <p:sp>
        <p:nvSpPr>
          <p:cNvPr id="204" name="Google Shape;204;p32"/>
          <p:cNvSpPr txBox="1"/>
          <p:nvPr/>
        </p:nvSpPr>
        <p:spPr>
          <a:xfrm>
            <a:off x="3066125" y="3164325"/>
            <a:ext cx="514500" cy="6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Open Sans"/>
                <a:ea typeface="Open Sans"/>
                <a:cs typeface="Open Sans"/>
                <a:sym typeface="Open Sans"/>
              </a:rPr>
              <a:t>5</a:t>
            </a:r>
            <a:endParaRPr b="1" sz="3600">
              <a:solidFill>
                <a:srgbClr val="FFFFFF"/>
              </a:solidFill>
              <a:latin typeface="Open Sans"/>
              <a:ea typeface="Open Sans"/>
              <a:cs typeface="Open Sans"/>
              <a:sym typeface="Open Sans"/>
            </a:endParaRPr>
          </a:p>
        </p:txBody>
      </p:sp>
      <p:sp>
        <p:nvSpPr>
          <p:cNvPr id="205" name="Google Shape;205;p32"/>
          <p:cNvSpPr txBox="1"/>
          <p:nvPr/>
        </p:nvSpPr>
        <p:spPr>
          <a:xfrm>
            <a:off x="455200" y="3164325"/>
            <a:ext cx="514500" cy="6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Open Sans"/>
                <a:ea typeface="Open Sans"/>
                <a:cs typeface="Open Sans"/>
                <a:sym typeface="Open Sans"/>
              </a:rPr>
              <a:t>6</a:t>
            </a:r>
            <a:endParaRPr b="1" sz="3600">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3"/>
          <p:cNvSpPr txBox="1"/>
          <p:nvPr/>
        </p:nvSpPr>
        <p:spPr>
          <a:xfrm>
            <a:off x="2865958" y="-78077"/>
            <a:ext cx="8259000" cy="7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4000">
                <a:solidFill>
                  <a:schemeClr val="dk1"/>
                </a:solidFill>
                <a:latin typeface="Open Sans"/>
                <a:ea typeface="Open Sans"/>
                <a:cs typeface="Open Sans"/>
                <a:sym typeface="Open Sans"/>
              </a:rPr>
              <a:t>RUN SNAPSHOT</a:t>
            </a:r>
            <a:endParaRPr b="1" i="0" sz="4000" u="none" cap="none" strike="noStrike">
              <a:solidFill>
                <a:schemeClr val="dk1"/>
              </a:solidFill>
              <a:latin typeface="Open Sans"/>
              <a:ea typeface="Open Sans"/>
              <a:cs typeface="Open Sans"/>
              <a:sym typeface="Open Sans"/>
            </a:endParaRPr>
          </a:p>
        </p:txBody>
      </p:sp>
      <p:sp>
        <p:nvSpPr>
          <p:cNvPr id="211" name="Google Shape;211;p33"/>
          <p:cNvSpPr/>
          <p:nvPr/>
        </p:nvSpPr>
        <p:spPr>
          <a:xfrm flipH="1" rot="10800000">
            <a:off x="0" y="998903"/>
            <a:ext cx="9144000" cy="12133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212" name="Google Shape;212;p33"/>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213" name="Google Shape;213;p33"/>
          <p:cNvSpPr/>
          <p:nvPr/>
        </p:nvSpPr>
        <p:spPr>
          <a:xfrm flipH="1" rot="10800000">
            <a:off x="7692273" y="998903"/>
            <a:ext cx="1451727" cy="121329"/>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14" name="Google Shape;214;p33"/>
          <p:cNvSpPr txBox="1"/>
          <p:nvPr>
            <p:ph idx="1" type="body"/>
          </p:nvPr>
        </p:nvSpPr>
        <p:spPr>
          <a:xfrm>
            <a:off x="466825" y="1433100"/>
            <a:ext cx="8414700" cy="34164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1"/>
              </a:buClr>
              <a:buSzPts val="1800"/>
              <a:buFont typeface="Arial"/>
              <a:buNone/>
            </a:pPr>
            <a:r>
              <a:rPr b="1" i="0" lang="en" sz="3000" u="none" cap="none" strike="noStrike">
                <a:solidFill>
                  <a:schemeClr val="dk1"/>
                </a:solidFill>
                <a:latin typeface="Arial"/>
                <a:ea typeface="Arial"/>
                <a:cs typeface="Arial"/>
                <a:sym typeface="Arial"/>
              </a:rPr>
              <a:t>You </a:t>
            </a:r>
            <a:r>
              <a:rPr b="1" lang="en" sz="3000">
                <a:solidFill>
                  <a:schemeClr val="dk1"/>
                </a:solidFill>
              </a:rPr>
              <a:t>N</a:t>
            </a:r>
            <a:r>
              <a:rPr b="1" i="0" lang="en" sz="3000" u="none" cap="none" strike="noStrike">
                <a:solidFill>
                  <a:schemeClr val="dk1"/>
                </a:solidFill>
                <a:latin typeface="Arial"/>
                <a:ea typeface="Arial"/>
                <a:cs typeface="Arial"/>
                <a:sym typeface="Arial"/>
              </a:rPr>
              <a:t>eed </a:t>
            </a:r>
            <a:r>
              <a:rPr b="1" lang="en" sz="3000">
                <a:solidFill>
                  <a:schemeClr val="dk1"/>
                </a:solidFill>
              </a:rPr>
              <a:t>T</a:t>
            </a:r>
            <a:r>
              <a:rPr b="1" i="0" lang="en" sz="3000" u="none" cap="none" strike="noStrike">
                <a:solidFill>
                  <a:schemeClr val="dk1"/>
                </a:solidFill>
                <a:latin typeface="Arial"/>
                <a:ea typeface="Arial"/>
                <a:cs typeface="Arial"/>
                <a:sym typeface="Arial"/>
              </a:rPr>
              <a:t>o </a:t>
            </a:r>
            <a:r>
              <a:rPr b="1" lang="en" sz="3000">
                <a:solidFill>
                  <a:schemeClr val="dk1"/>
                </a:solidFill>
              </a:rPr>
              <a:t>K</a:t>
            </a:r>
            <a:r>
              <a:rPr b="1" i="0" lang="en" sz="3000" u="none" cap="none" strike="noStrike">
                <a:solidFill>
                  <a:schemeClr val="dk1"/>
                </a:solidFill>
                <a:latin typeface="Arial"/>
                <a:ea typeface="Arial"/>
                <a:cs typeface="Arial"/>
                <a:sym typeface="Arial"/>
              </a:rPr>
              <a:t>now:</a:t>
            </a:r>
            <a:endParaRPr sz="3000"/>
          </a:p>
          <a:p>
            <a:pPr indent="-361950" lvl="0" marL="457200" marR="0" rtl="0" algn="l">
              <a:lnSpc>
                <a:spcPct val="115000"/>
              </a:lnSpc>
              <a:spcBef>
                <a:spcPts val="1000"/>
              </a:spcBef>
              <a:spcAft>
                <a:spcPts val="0"/>
              </a:spcAft>
              <a:buClr>
                <a:schemeClr val="dk1"/>
              </a:buClr>
              <a:buSzPts val="2100"/>
              <a:buFont typeface="Open Sans SemiBold"/>
              <a:buChar char="▪"/>
            </a:pPr>
            <a:r>
              <a:rPr i="0" lang="en" sz="2100" u="none" cap="none" strike="noStrike">
                <a:solidFill>
                  <a:schemeClr val="dk1"/>
                </a:solidFill>
                <a:latin typeface="Open Sans SemiBold"/>
                <a:ea typeface="Open Sans SemiBold"/>
                <a:cs typeface="Open Sans SemiBold"/>
                <a:sym typeface="Open Sans SemiBold"/>
              </a:rPr>
              <a:t>Unit Mix</a:t>
            </a:r>
            <a:endParaRPr sz="2100">
              <a:latin typeface="Open Sans SemiBold"/>
              <a:ea typeface="Open Sans SemiBold"/>
              <a:cs typeface="Open Sans SemiBold"/>
              <a:sym typeface="Open Sans SemiBold"/>
            </a:endParaRPr>
          </a:p>
          <a:p>
            <a:pPr indent="-361950" lvl="0" marL="457200" marR="0" rtl="0" algn="l">
              <a:lnSpc>
                <a:spcPct val="115000"/>
              </a:lnSpc>
              <a:spcBef>
                <a:spcPts val="800"/>
              </a:spcBef>
              <a:spcAft>
                <a:spcPts val="0"/>
              </a:spcAft>
              <a:buClr>
                <a:schemeClr val="dk1"/>
              </a:buClr>
              <a:buSzPts val="2100"/>
              <a:buFont typeface="Open Sans SemiBold"/>
              <a:buChar char="▪"/>
            </a:pPr>
            <a:r>
              <a:rPr i="0" lang="en" sz="2100" u="none" cap="none" strike="noStrike">
                <a:solidFill>
                  <a:schemeClr val="dk1"/>
                </a:solidFill>
                <a:latin typeface="Open Sans SemiBold"/>
                <a:ea typeface="Open Sans SemiBold"/>
                <a:cs typeface="Open Sans SemiBold"/>
                <a:sym typeface="Open Sans SemiBold"/>
              </a:rPr>
              <a:t>Market Rents </a:t>
            </a:r>
            <a:endParaRPr sz="2100">
              <a:solidFill>
                <a:schemeClr val="dk1"/>
              </a:solidFill>
              <a:latin typeface="Open Sans SemiBold"/>
              <a:ea typeface="Open Sans SemiBold"/>
              <a:cs typeface="Open Sans SemiBold"/>
              <a:sym typeface="Open Sans SemiBold"/>
            </a:endParaRPr>
          </a:p>
          <a:p>
            <a:pPr indent="-361950" lvl="0" marL="457200" marR="0" rtl="0" algn="l">
              <a:lnSpc>
                <a:spcPct val="115000"/>
              </a:lnSpc>
              <a:spcBef>
                <a:spcPts val="800"/>
              </a:spcBef>
              <a:spcAft>
                <a:spcPts val="0"/>
              </a:spcAft>
              <a:buClr>
                <a:schemeClr val="dk1"/>
              </a:buClr>
              <a:buSzPts val="2100"/>
              <a:buFont typeface="Open Sans SemiBold"/>
              <a:buChar char="▪"/>
            </a:pPr>
            <a:r>
              <a:rPr lang="en" sz="2100">
                <a:solidFill>
                  <a:schemeClr val="dk1"/>
                </a:solidFill>
                <a:latin typeface="Open Sans SemiBold"/>
                <a:ea typeface="Open Sans SemiBold"/>
                <a:cs typeface="Open Sans SemiBold"/>
                <a:sym typeface="Open Sans SemiBold"/>
              </a:rPr>
              <a:t>Quick </a:t>
            </a:r>
            <a:r>
              <a:rPr i="0" lang="en" sz="2100" u="none" cap="none" strike="noStrike">
                <a:solidFill>
                  <a:schemeClr val="dk1"/>
                </a:solidFill>
                <a:latin typeface="Open Sans SemiBold"/>
                <a:ea typeface="Open Sans SemiBold"/>
                <a:cs typeface="Open Sans SemiBold"/>
                <a:sym typeface="Open Sans SemiBold"/>
              </a:rPr>
              <a:t>Expense</a:t>
            </a:r>
            <a:r>
              <a:rPr lang="en" sz="2100">
                <a:solidFill>
                  <a:schemeClr val="dk1"/>
                </a:solidFill>
                <a:latin typeface="Open Sans SemiBold"/>
                <a:ea typeface="Open Sans SemiBold"/>
                <a:cs typeface="Open Sans SemiBold"/>
                <a:sym typeface="Open Sans SemiBold"/>
              </a:rPr>
              <a:t> Ratio</a:t>
            </a:r>
            <a:endParaRPr sz="2100">
              <a:latin typeface="Open Sans SemiBold"/>
              <a:ea typeface="Open Sans SemiBold"/>
              <a:cs typeface="Open Sans SemiBold"/>
              <a:sym typeface="Open Sans SemiBold"/>
            </a:endParaRPr>
          </a:p>
          <a:p>
            <a:pPr indent="-361950" lvl="0" marL="457200" marR="0" rtl="0" algn="l">
              <a:lnSpc>
                <a:spcPct val="115000"/>
              </a:lnSpc>
              <a:spcBef>
                <a:spcPts val="800"/>
              </a:spcBef>
              <a:spcAft>
                <a:spcPts val="0"/>
              </a:spcAft>
              <a:buClr>
                <a:schemeClr val="dk1"/>
              </a:buClr>
              <a:buSzPts val="2100"/>
              <a:buFont typeface="Open Sans SemiBold"/>
              <a:buChar char="▪"/>
            </a:pPr>
            <a:r>
              <a:rPr i="0" lang="en" sz="2100" u="none" cap="none" strike="noStrike">
                <a:solidFill>
                  <a:schemeClr val="dk1"/>
                </a:solidFill>
                <a:latin typeface="Open Sans SemiBold"/>
                <a:ea typeface="Open Sans SemiBold"/>
                <a:cs typeface="Open Sans SemiBold"/>
                <a:sym typeface="Open Sans SemiBold"/>
              </a:rPr>
              <a:t>After Repair Cap Rate (10%)</a:t>
            </a:r>
            <a:endParaRPr i="0" sz="2100" u="none" cap="none" strike="noStrike">
              <a:solidFill>
                <a:schemeClr val="dk1"/>
              </a:solidFill>
              <a:latin typeface="Open Sans SemiBold"/>
              <a:ea typeface="Open Sans SemiBold"/>
              <a:cs typeface="Open Sans SemiBold"/>
              <a:sym typeface="Open Sans SemiBold"/>
            </a:endParaRPr>
          </a:p>
          <a:p>
            <a:pPr indent="-361950" lvl="0" marL="457200" marR="0" rtl="0" algn="l">
              <a:lnSpc>
                <a:spcPct val="115000"/>
              </a:lnSpc>
              <a:spcBef>
                <a:spcPts val="800"/>
              </a:spcBef>
              <a:spcAft>
                <a:spcPts val="800"/>
              </a:spcAft>
              <a:buClr>
                <a:schemeClr val="dk1"/>
              </a:buClr>
              <a:buSzPts val="2100"/>
              <a:buFont typeface="Open Sans SemiBold"/>
              <a:buChar char="▪"/>
            </a:pPr>
            <a:r>
              <a:rPr lang="en" sz="2100">
                <a:solidFill>
                  <a:schemeClr val="dk1"/>
                </a:solidFill>
                <a:latin typeface="Open Sans SemiBold"/>
                <a:ea typeface="Open Sans SemiBold"/>
                <a:cs typeface="Open Sans SemiBold"/>
                <a:sym typeface="Open Sans SemiBold"/>
              </a:rPr>
              <a:t>Renovations Needed</a:t>
            </a:r>
            <a:endParaRPr sz="2100">
              <a:solidFill>
                <a:schemeClr val="dk1"/>
              </a:solidFill>
              <a:latin typeface="Open Sans SemiBold"/>
              <a:ea typeface="Open Sans SemiBold"/>
              <a:cs typeface="Open Sans SemiBold"/>
              <a:sym typeface="Open Sans SemiBold"/>
            </a:endParaRPr>
          </a:p>
        </p:txBody>
      </p:sp>
      <p:sp>
        <p:nvSpPr>
          <p:cNvPr id="215" name="Google Shape;215;p33"/>
          <p:cNvSpPr txBox="1"/>
          <p:nvPr/>
        </p:nvSpPr>
        <p:spPr>
          <a:xfrm>
            <a:off x="2865958" y="339393"/>
            <a:ext cx="8259000" cy="7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4000">
                <a:solidFill>
                  <a:schemeClr val="dk1"/>
                </a:solidFill>
                <a:latin typeface="Open Sans"/>
                <a:ea typeface="Open Sans"/>
                <a:cs typeface="Open Sans"/>
                <a:sym typeface="Open Sans"/>
              </a:rPr>
              <a:t>ANALYSIS</a:t>
            </a:r>
            <a:endParaRPr b="1" i="0" sz="4000" u="none" cap="none" strike="noStrike">
              <a:solidFill>
                <a:schemeClr val="dk1"/>
              </a:solidFill>
              <a:latin typeface="Open Sans"/>
              <a:ea typeface="Open Sans"/>
              <a:cs typeface="Open Sans"/>
              <a:sym typeface="Open Sans"/>
            </a:endParaRPr>
          </a:p>
        </p:txBody>
      </p:sp>
      <p:sp>
        <p:nvSpPr>
          <p:cNvPr id="216" name="Google Shape;216;p33"/>
          <p:cNvSpPr/>
          <p:nvPr/>
        </p:nvSpPr>
        <p:spPr>
          <a:xfrm>
            <a:off x="135990" y="-78077"/>
            <a:ext cx="3092513" cy="11079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6600" u="none" cap="none" strike="noStrike">
                <a:solidFill>
                  <a:srgbClr val="FFC000"/>
                </a:solidFill>
                <a:latin typeface="Open Sans"/>
                <a:ea typeface="Open Sans"/>
                <a:cs typeface="Open Sans"/>
                <a:sym typeface="Open Sans"/>
              </a:rPr>
              <a:t>ST</a:t>
            </a:r>
            <a:r>
              <a:rPr b="1" i="0" lang="en" sz="6600" u="none" cap="none" strike="noStrike">
                <a:solidFill>
                  <a:srgbClr val="FFC000"/>
                </a:solidFill>
                <a:latin typeface="Open Sans"/>
                <a:ea typeface="Open Sans"/>
                <a:cs typeface="Open Sans"/>
                <a:sym typeface="Open Sans"/>
              </a:rPr>
              <a:t>EP</a:t>
            </a:r>
            <a:r>
              <a:rPr b="1" i="0" lang="en" sz="6600" u="none" cap="none" strike="noStrike">
                <a:solidFill>
                  <a:srgbClr val="FFC000"/>
                </a:solidFill>
                <a:latin typeface="Open Sans"/>
                <a:ea typeface="Open Sans"/>
                <a:cs typeface="Open Sans"/>
                <a:sym typeface="Open Sans"/>
              </a:rPr>
              <a:t>1: </a:t>
            </a:r>
            <a:endParaRPr b="0" i="0" sz="66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4"/>
          <p:cNvSpPr txBox="1"/>
          <p:nvPr/>
        </p:nvSpPr>
        <p:spPr>
          <a:xfrm>
            <a:off x="2865958" y="-78077"/>
            <a:ext cx="8259000" cy="7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4000">
                <a:solidFill>
                  <a:schemeClr val="dk1"/>
                </a:solidFill>
                <a:latin typeface="Open Sans"/>
                <a:ea typeface="Open Sans"/>
                <a:cs typeface="Open Sans"/>
                <a:sym typeface="Open Sans"/>
              </a:rPr>
              <a:t>RUN SNAPSHOT</a:t>
            </a:r>
            <a:endParaRPr b="1" i="0" sz="4000" u="none" cap="none" strike="noStrike">
              <a:solidFill>
                <a:schemeClr val="dk1"/>
              </a:solidFill>
              <a:latin typeface="Open Sans"/>
              <a:ea typeface="Open Sans"/>
              <a:cs typeface="Open Sans"/>
              <a:sym typeface="Open Sans"/>
            </a:endParaRPr>
          </a:p>
        </p:txBody>
      </p:sp>
      <p:sp>
        <p:nvSpPr>
          <p:cNvPr id="222" name="Google Shape;222;p34"/>
          <p:cNvSpPr/>
          <p:nvPr/>
        </p:nvSpPr>
        <p:spPr>
          <a:xfrm flipH="1" rot="10800000">
            <a:off x="0" y="99903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223" name="Google Shape;223;p34"/>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224" name="Google Shape;224;p34"/>
          <p:cNvSpPr/>
          <p:nvPr/>
        </p:nvSpPr>
        <p:spPr>
          <a:xfrm flipH="1" rot="10800000">
            <a:off x="7692273" y="999032"/>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25" name="Google Shape;225;p34"/>
          <p:cNvSpPr txBox="1"/>
          <p:nvPr/>
        </p:nvSpPr>
        <p:spPr>
          <a:xfrm>
            <a:off x="2865958" y="339393"/>
            <a:ext cx="8259000" cy="7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4000">
                <a:solidFill>
                  <a:schemeClr val="dk1"/>
                </a:solidFill>
                <a:latin typeface="Open Sans"/>
                <a:ea typeface="Open Sans"/>
                <a:cs typeface="Open Sans"/>
                <a:sym typeface="Open Sans"/>
              </a:rPr>
              <a:t>ANALYSIS</a:t>
            </a:r>
            <a:endParaRPr b="1" i="0" sz="4000" u="none" cap="none" strike="noStrike">
              <a:solidFill>
                <a:schemeClr val="dk1"/>
              </a:solidFill>
              <a:latin typeface="Open Sans"/>
              <a:ea typeface="Open Sans"/>
              <a:cs typeface="Open Sans"/>
              <a:sym typeface="Open Sans"/>
            </a:endParaRPr>
          </a:p>
        </p:txBody>
      </p:sp>
      <p:sp>
        <p:nvSpPr>
          <p:cNvPr id="226" name="Google Shape;226;p34"/>
          <p:cNvSpPr/>
          <p:nvPr/>
        </p:nvSpPr>
        <p:spPr>
          <a:xfrm>
            <a:off x="135990" y="-78077"/>
            <a:ext cx="3092400" cy="11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6600" u="none" cap="none" strike="noStrike">
                <a:solidFill>
                  <a:srgbClr val="FFC000"/>
                </a:solidFill>
                <a:latin typeface="Open Sans"/>
                <a:ea typeface="Open Sans"/>
                <a:cs typeface="Open Sans"/>
                <a:sym typeface="Open Sans"/>
              </a:rPr>
              <a:t>STEP1: </a:t>
            </a:r>
            <a:endParaRPr b="0" i="0" sz="6600" u="none" cap="none" strike="noStrike">
              <a:solidFill>
                <a:srgbClr val="000000"/>
              </a:solidFill>
              <a:latin typeface="Arial"/>
              <a:ea typeface="Arial"/>
              <a:cs typeface="Arial"/>
              <a:sym typeface="Arial"/>
            </a:endParaRPr>
          </a:p>
        </p:txBody>
      </p:sp>
      <p:sp>
        <p:nvSpPr>
          <p:cNvPr id="227" name="Google Shape;227;p34"/>
          <p:cNvSpPr txBox="1"/>
          <p:nvPr>
            <p:ph idx="1" type="body"/>
          </p:nvPr>
        </p:nvSpPr>
        <p:spPr>
          <a:xfrm>
            <a:off x="447750" y="2115000"/>
            <a:ext cx="8475900" cy="27000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1"/>
              </a:buClr>
              <a:buSzPts val="1800"/>
              <a:buFont typeface="Arial"/>
              <a:buNone/>
            </a:pPr>
            <a:r>
              <a:rPr i="0" lang="en" sz="1800" u="none" cap="none" strike="noStrike">
                <a:solidFill>
                  <a:schemeClr val="dk1"/>
                </a:solidFill>
                <a:latin typeface="Open Sans SemiBold"/>
                <a:ea typeface="Open Sans SemiBold"/>
                <a:cs typeface="Open Sans SemiBold"/>
                <a:sym typeface="Open Sans SemiBold"/>
              </a:rPr>
              <a:t>Unit Mix  x  Market Rental Rate  =  Gross Potential Rent</a:t>
            </a:r>
            <a:endParaRPr>
              <a:latin typeface="Open Sans SemiBold"/>
              <a:ea typeface="Open Sans SemiBold"/>
              <a:cs typeface="Open Sans SemiBold"/>
              <a:sym typeface="Open Sans SemiBold"/>
            </a:endParaRPr>
          </a:p>
          <a:p>
            <a:pPr indent="0" lvl="0" marL="114300" marR="0" rtl="0" algn="l">
              <a:lnSpc>
                <a:spcPct val="115000"/>
              </a:lnSpc>
              <a:spcBef>
                <a:spcPts val="800"/>
              </a:spcBef>
              <a:spcAft>
                <a:spcPts val="0"/>
              </a:spcAft>
              <a:buClr>
                <a:schemeClr val="dk1"/>
              </a:buClr>
              <a:buSzPts val="1800"/>
              <a:buFont typeface="Arial"/>
              <a:buNone/>
            </a:pPr>
            <a:r>
              <a:rPr i="0" lang="en" sz="1800" u="none" cap="none" strike="noStrike">
                <a:solidFill>
                  <a:schemeClr val="dk1"/>
                </a:solidFill>
                <a:latin typeface="Open Sans SemiBold"/>
                <a:ea typeface="Open Sans SemiBold"/>
                <a:cs typeface="Open Sans SemiBold"/>
                <a:sym typeface="Open Sans SemiBold"/>
              </a:rPr>
              <a:t>Gross Potential Rent  x  Expense Ratio</a:t>
            </a:r>
            <a:r>
              <a:rPr lang="en">
                <a:solidFill>
                  <a:schemeClr val="dk1"/>
                </a:solidFill>
                <a:latin typeface="Open Sans SemiBold"/>
                <a:ea typeface="Open Sans SemiBold"/>
                <a:cs typeface="Open Sans SemiBold"/>
                <a:sym typeface="Open Sans SemiBold"/>
              </a:rPr>
              <a:t> (50%)</a:t>
            </a:r>
            <a:r>
              <a:rPr i="0" lang="en" sz="1800" u="none" cap="none" strike="noStrike">
                <a:solidFill>
                  <a:schemeClr val="dk1"/>
                </a:solidFill>
                <a:latin typeface="Open Sans SemiBold"/>
                <a:ea typeface="Open Sans SemiBold"/>
                <a:cs typeface="Open Sans SemiBold"/>
                <a:sym typeface="Open Sans SemiBold"/>
              </a:rPr>
              <a:t>  =  Quick NOI</a:t>
            </a:r>
            <a:endParaRPr>
              <a:latin typeface="Open Sans SemiBold"/>
              <a:ea typeface="Open Sans SemiBold"/>
              <a:cs typeface="Open Sans SemiBold"/>
              <a:sym typeface="Open Sans SemiBold"/>
            </a:endParaRPr>
          </a:p>
          <a:p>
            <a:pPr indent="0" lvl="0" marL="114300" marR="0" rtl="0" algn="l">
              <a:lnSpc>
                <a:spcPct val="115000"/>
              </a:lnSpc>
              <a:spcBef>
                <a:spcPts val="800"/>
              </a:spcBef>
              <a:spcAft>
                <a:spcPts val="0"/>
              </a:spcAft>
              <a:buClr>
                <a:schemeClr val="dk1"/>
              </a:buClr>
              <a:buSzPts val="1800"/>
              <a:buFont typeface="Arial"/>
              <a:buNone/>
            </a:pPr>
            <a:r>
              <a:rPr i="0" lang="en" sz="1800" u="none" cap="none" strike="noStrike">
                <a:solidFill>
                  <a:schemeClr val="dk1"/>
                </a:solidFill>
                <a:latin typeface="Open Sans SemiBold"/>
                <a:ea typeface="Open Sans SemiBold"/>
                <a:cs typeface="Open Sans SemiBold"/>
                <a:sym typeface="Open Sans SemiBold"/>
              </a:rPr>
              <a:t>Quick NOI  /  Cap Rate</a:t>
            </a:r>
            <a:r>
              <a:rPr lang="en">
                <a:solidFill>
                  <a:schemeClr val="dk1"/>
                </a:solidFill>
                <a:latin typeface="Open Sans SemiBold"/>
                <a:ea typeface="Open Sans SemiBold"/>
                <a:cs typeface="Open Sans SemiBold"/>
                <a:sym typeface="Open Sans SemiBold"/>
              </a:rPr>
              <a:t> (10%)</a:t>
            </a:r>
            <a:r>
              <a:rPr i="0" lang="en" sz="1800" u="none" cap="none" strike="noStrike">
                <a:solidFill>
                  <a:schemeClr val="dk1"/>
                </a:solidFill>
                <a:latin typeface="Open Sans SemiBold"/>
                <a:ea typeface="Open Sans SemiBold"/>
                <a:cs typeface="Open Sans SemiBold"/>
                <a:sym typeface="Open Sans SemiBold"/>
              </a:rPr>
              <a:t>  =  Maximum Cost Basis</a:t>
            </a:r>
            <a:endParaRPr>
              <a:latin typeface="Open Sans SemiBold"/>
              <a:ea typeface="Open Sans SemiBold"/>
              <a:cs typeface="Open Sans SemiBold"/>
              <a:sym typeface="Open Sans SemiBold"/>
            </a:endParaRPr>
          </a:p>
          <a:p>
            <a:pPr indent="0" lvl="0" marL="114300" marR="0" rtl="0" algn="l">
              <a:lnSpc>
                <a:spcPct val="115000"/>
              </a:lnSpc>
              <a:spcBef>
                <a:spcPts val="800"/>
              </a:spcBef>
              <a:spcAft>
                <a:spcPts val="0"/>
              </a:spcAft>
              <a:buClr>
                <a:schemeClr val="dk1"/>
              </a:buClr>
              <a:buSzPts val="1800"/>
              <a:buFont typeface="Arial"/>
              <a:buNone/>
            </a:pPr>
            <a:r>
              <a:rPr i="0" lang="en" sz="1800" u="none" cap="none" strike="noStrike">
                <a:solidFill>
                  <a:schemeClr val="dk1"/>
                </a:solidFill>
                <a:latin typeface="Open Sans SemiBold"/>
                <a:ea typeface="Open Sans SemiBold"/>
                <a:cs typeface="Open Sans SemiBold"/>
                <a:sym typeface="Open Sans SemiBold"/>
              </a:rPr>
              <a:t>Maximum Cost Basis  -  Renovations  =  Maximum Allowable Offer</a:t>
            </a:r>
            <a:endParaRPr>
              <a:latin typeface="Open Sans SemiBold"/>
              <a:ea typeface="Open Sans SemiBold"/>
              <a:cs typeface="Open Sans SemiBold"/>
              <a:sym typeface="Open Sans SemiBold"/>
            </a:endParaRPr>
          </a:p>
          <a:p>
            <a:pPr indent="0" lvl="0" marL="114300" marR="0" rtl="0" algn="l">
              <a:lnSpc>
                <a:spcPct val="115000"/>
              </a:lnSpc>
              <a:spcBef>
                <a:spcPts val="0"/>
              </a:spcBef>
              <a:spcAft>
                <a:spcPts val="0"/>
              </a:spcAft>
              <a:buClr>
                <a:schemeClr val="dk1"/>
              </a:buClr>
              <a:buSzPts val="1800"/>
              <a:buFont typeface="Arial"/>
              <a:buNone/>
            </a:pPr>
            <a:r>
              <a:t/>
            </a:r>
            <a:endParaRPr>
              <a:solidFill>
                <a:schemeClr val="dk1"/>
              </a:solidFill>
              <a:latin typeface="Open Sans SemiBold"/>
              <a:ea typeface="Open Sans SemiBold"/>
              <a:cs typeface="Open Sans SemiBold"/>
              <a:sym typeface="Open Sans SemiBold"/>
            </a:endParaRPr>
          </a:p>
          <a:p>
            <a:pPr indent="0" lvl="0" marL="114300" marR="0" rtl="0" algn="l">
              <a:lnSpc>
                <a:spcPct val="115000"/>
              </a:lnSpc>
              <a:spcBef>
                <a:spcPts val="800"/>
              </a:spcBef>
              <a:spcAft>
                <a:spcPts val="800"/>
              </a:spcAft>
              <a:buClr>
                <a:schemeClr val="dk1"/>
              </a:buClr>
              <a:buSzPts val="1800"/>
              <a:buFont typeface="Arial"/>
              <a:buNone/>
            </a:pPr>
            <a:r>
              <a:rPr b="1" lang="en">
                <a:solidFill>
                  <a:srgbClr val="222222"/>
                </a:solidFill>
                <a:highlight>
                  <a:srgbClr val="FFFFFF"/>
                </a:highlight>
                <a:latin typeface="Open Sans"/>
                <a:ea typeface="Open Sans"/>
                <a:cs typeface="Open Sans"/>
                <a:sym typeface="Open Sans"/>
              </a:rPr>
              <a:t>All In = 70% x ARV</a:t>
            </a:r>
            <a:endParaRPr b="1">
              <a:solidFill>
                <a:schemeClr val="dk1"/>
              </a:solidFill>
              <a:latin typeface="Open Sans"/>
              <a:ea typeface="Open Sans"/>
              <a:cs typeface="Open Sans"/>
              <a:sym typeface="Open Sans"/>
            </a:endParaRPr>
          </a:p>
        </p:txBody>
      </p:sp>
      <p:sp>
        <p:nvSpPr>
          <p:cNvPr id="228" name="Google Shape;228;p34"/>
          <p:cNvSpPr txBox="1"/>
          <p:nvPr/>
        </p:nvSpPr>
        <p:spPr>
          <a:xfrm>
            <a:off x="447750" y="1466525"/>
            <a:ext cx="6543600" cy="523800"/>
          </a:xfrm>
          <a:prstGeom prst="rect">
            <a:avLst/>
          </a:prstGeom>
          <a:noFill/>
          <a:ln>
            <a:noFill/>
          </a:ln>
        </p:spPr>
        <p:txBody>
          <a:bodyPr anchorCtr="0" anchor="ctr" bIns="91425" lIns="91425" spcFirstLastPara="1" rIns="91425" wrap="square" tIns="91425">
            <a:noAutofit/>
          </a:bodyPr>
          <a:lstStyle/>
          <a:p>
            <a:pPr indent="0" lvl="0" marL="114300" rtl="0" algn="l">
              <a:spcBef>
                <a:spcPts val="0"/>
              </a:spcBef>
              <a:spcAft>
                <a:spcPts val="0"/>
              </a:spcAft>
              <a:buNone/>
            </a:pPr>
            <a:r>
              <a:rPr b="1" lang="en" sz="2400">
                <a:solidFill>
                  <a:schemeClr val="dk1"/>
                </a:solidFill>
                <a:latin typeface="Open Sans"/>
                <a:ea typeface="Open Sans"/>
                <a:cs typeface="Open Sans"/>
                <a:sym typeface="Open Sans"/>
              </a:rPr>
              <a:t>Quick Snapshot Analysis Formula</a:t>
            </a:r>
            <a:endParaRPr sz="2400">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5"/>
          <p:cNvSpPr/>
          <p:nvPr/>
        </p:nvSpPr>
        <p:spPr>
          <a:xfrm flipH="1" rot="10800000">
            <a:off x="0" y="0"/>
            <a:ext cx="9144000" cy="1120233"/>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234" name="Google Shape;234;p35"/>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235" name="Google Shape;235;p35"/>
          <p:cNvSpPr/>
          <p:nvPr/>
        </p:nvSpPr>
        <p:spPr>
          <a:xfrm flipH="1" rot="10800000">
            <a:off x="7692273" y="1074512"/>
            <a:ext cx="1451727" cy="45719"/>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36" name="Google Shape;236;p35"/>
          <p:cNvSpPr txBox="1"/>
          <p:nvPr/>
        </p:nvSpPr>
        <p:spPr>
          <a:xfrm>
            <a:off x="314400" y="232825"/>
            <a:ext cx="8205000" cy="7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C000"/>
                </a:solidFill>
                <a:latin typeface="Open Sans"/>
                <a:ea typeface="Open Sans"/>
                <a:cs typeface="Open Sans"/>
                <a:sym typeface="Open Sans"/>
              </a:rPr>
              <a:t>WHAT IT </a:t>
            </a:r>
            <a:r>
              <a:rPr b="1" lang="en" sz="3600">
                <a:solidFill>
                  <a:srgbClr val="FFFFFF"/>
                </a:solidFill>
                <a:latin typeface="Open Sans"/>
                <a:ea typeface="Open Sans"/>
                <a:cs typeface="Open Sans"/>
                <a:sym typeface="Open Sans"/>
              </a:rPr>
              <a:t>COULD LOOK LIKE… </a:t>
            </a:r>
            <a:endParaRPr b="1" sz="3600">
              <a:solidFill>
                <a:srgbClr val="FFFFFF"/>
              </a:solidFill>
            </a:endParaRPr>
          </a:p>
        </p:txBody>
      </p:sp>
      <p:graphicFrame>
        <p:nvGraphicFramePr>
          <p:cNvPr id="237" name="Google Shape;237;p35"/>
          <p:cNvGraphicFramePr/>
          <p:nvPr/>
        </p:nvGraphicFramePr>
        <p:xfrm>
          <a:off x="1191650" y="1543750"/>
          <a:ext cx="3000000" cy="3000000"/>
        </p:xfrm>
        <a:graphic>
          <a:graphicData uri="http://schemas.openxmlformats.org/drawingml/2006/table">
            <a:tbl>
              <a:tblPr>
                <a:noFill/>
                <a:tableStyleId>{1A43727B-AE8F-4DC1-8591-6AA2F7955DE7}</a:tableStyleId>
              </a:tblPr>
              <a:tblGrid>
                <a:gridCol w="3292925"/>
                <a:gridCol w="3376075"/>
              </a:tblGrid>
              <a:tr h="648350">
                <a:tc>
                  <a:txBody>
                    <a:bodyPr>
                      <a:noAutofit/>
                    </a:bodyPr>
                    <a:lstStyle/>
                    <a:p>
                      <a:pPr indent="0" lvl="0" marL="27432" rtl="0" algn="l">
                        <a:spcBef>
                          <a:spcPts val="100"/>
                        </a:spcBef>
                        <a:spcAft>
                          <a:spcPts val="0"/>
                        </a:spcAft>
                        <a:buNone/>
                      </a:pPr>
                      <a:r>
                        <a:rPr b="1" lang="en" sz="1600">
                          <a:solidFill>
                            <a:schemeClr val="dk1"/>
                          </a:solidFill>
                          <a:latin typeface="Open Sans"/>
                          <a:ea typeface="Open Sans"/>
                          <a:cs typeface="Open Sans"/>
                          <a:sym typeface="Open Sans"/>
                        </a:rPr>
                        <a:t>Unit Mix:</a:t>
                      </a:r>
                      <a:r>
                        <a:rPr lang="en" sz="1600">
                          <a:solidFill>
                            <a:schemeClr val="dk1"/>
                          </a:solidFill>
                          <a:latin typeface="Open Sans"/>
                          <a:ea typeface="Open Sans"/>
                          <a:cs typeface="Open Sans"/>
                          <a:sym typeface="Open Sans"/>
                        </a:rPr>
                        <a:t>           </a:t>
                      </a:r>
                      <a:endParaRPr sz="1600"/>
                    </a:p>
                  </a:txBody>
                  <a:tcPr marT="0" marB="0" marR="91425" marL="91425" anchor="ctr"/>
                </a:tc>
                <a:tc>
                  <a:txBody>
                    <a:bodyPr>
                      <a:noAutofit/>
                    </a:bodyPr>
                    <a:lstStyle/>
                    <a:p>
                      <a:pPr indent="0" lvl="0" marL="27432" rtl="0" algn="l">
                        <a:spcBef>
                          <a:spcPts val="0"/>
                        </a:spcBef>
                        <a:spcAft>
                          <a:spcPts val="0"/>
                        </a:spcAft>
                        <a:buNone/>
                      </a:pPr>
                      <a:r>
                        <a:rPr lang="en" sz="1600">
                          <a:solidFill>
                            <a:schemeClr val="dk1"/>
                          </a:solidFill>
                          <a:latin typeface="Open Sans SemiBold"/>
                          <a:ea typeface="Open Sans SemiBold"/>
                          <a:cs typeface="Open Sans SemiBold"/>
                          <a:sym typeface="Open Sans SemiBold"/>
                        </a:rPr>
                        <a:t>50 1BR units @ $600/mth </a:t>
                      </a:r>
                      <a:endParaRPr sz="1600">
                        <a:solidFill>
                          <a:schemeClr val="dk1"/>
                        </a:solidFill>
                        <a:latin typeface="Open Sans SemiBold"/>
                        <a:ea typeface="Open Sans SemiBold"/>
                        <a:cs typeface="Open Sans SemiBold"/>
                        <a:sym typeface="Open Sans SemiBold"/>
                      </a:endParaRPr>
                    </a:p>
                    <a:p>
                      <a:pPr indent="0" lvl="0" marL="27432" rtl="0" algn="l">
                        <a:spcBef>
                          <a:spcPts val="0"/>
                        </a:spcBef>
                        <a:spcAft>
                          <a:spcPts val="0"/>
                        </a:spcAft>
                        <a:buNone/>
                      </a:pPr>
                      <a:r>
                        <a:rPr lang="en" sz="1600">
                          <a:solidFill>
                            <a:schemeClr val="dk1"/>
                          </a:solidFill>
                          <a:latin typeface="Open Sans SemiBold"/>
                          <a:ea typeface="Open Sans SemiBold"/>
                          <a:cs typeface="Open Sans SemiBold"/>
                          <a:sym typeface="Open Sans SemiBold"/>
                        </a:rPr>
                        <a:t>50 2BR units @ $800/mth </a:t>
                      </a:r>
                      <a:endParaRPr sz="1600">
                        <a:solidFill>
                          <a:schemeClr val="dk1"/>
                        </a:solidFill>
                        <a:latin typeface="Open Sans SemiBold"/>
                        <a:ea typeface="Open Sans SemiBold"/>
                        <a:cs typeface="Open Sans SemiBold"/>
                        <a:sym typeface="Open Sans SemiBold"/>
                      </a:endParaRPr>
                    </a:p>
                  </a:txBody>
                  <a:tcPr marT="0" marB="0" marR="91425" marL="91425" anchor="ctr"/>
                </a:tc>
              </a:tr>
              <a:tr h="324150">
                <a:tc>
                  <a:txBody>
                    <a:bodyPr>
                      <a:noAutofit/>
                    </a:bodyPr>
                    <a:lstStyle/>
                    <a:p>
                      <a:pPr indent="0" lvl="0" marL="27432" rtl="0" algn="l">
                        <a:spcBef>
                          <a:spcPts val="100"/>
                        </a:spcBef>
                        <a:spcAft>
                          <a:spcPts val="0"/>
                        </a:spcAft>
                        <a:buNone/>
                      </a:pPr>
                      <a:r>
                        <a:rPr b="1" lang="en" sz="1600">
                          <a:solidFill>
                            <a:schemeClr val="dk1"/>
                          </a:solidFill>
                          <a:latin typeface="Open Sans"/>
                          <a:ea typeface="Open Sans"/>
                          <a:cs typeface="Open Sans"/>
                          <a:sym typeface="Open Sans"/>
                        </a:rPr>
                        <a:t>Occupancy: </a:t>
                      </a:r>
                      <a:r>
                        <a:rPr lang="en" sz="1600">
                          <a:solidFill>
                            <a:schemeClr val="dk1"/>
                          </a:solidFill>
                          <a:latin typeface="Open Sans"/>
                          <a:ea typeface="Open Sans"/>
                          <a:cs typeface="Open Sans"/>
                          <a:sym typeface="Open Sans"/>
                        </a:rPr>
                        <a:t>    </a:t>
                      </a:r>
                      <a:endParaRPr sz="1600"/>
                    </a:p>
                  </a:txBody>
                  <a:tcPr marT="0" marB="0" marR="91425" marL="91425" anchor="ctr"/>
                </a:tc>
                <a:tc>
                  <a:txBody>
                    <a:bodyPr>
                      <a:noAutofit/>
                    </a:bodyPr>
                    <a:lstStyle/>
                    <a:p>
                      <a:pPr indent="0" lvl="0" marL="27432" rtl="0" algn="l">
                        <a:spcBef>
                          <a:spcPts val="100"/>
                        </a:spcBef>
                        <a:spcAft>
                          <a:spcPts val="0"/>
                        </a:spcAft>
                        <a:buNone/>
                      </a:pPr>
                      <a:r>
                        <a:rPr lang="en" sz="1600">
                          <a:solidFill>
                            <a:schemeClr val="dk1"/>
                          </a:solidFill>
                          <a:latin typeface="Open Sans SemiBold"/>
                          <a:ea typeface="Open Sans SemiBold"/>
                          <a:cs typeface="Open Sans SemiBold"/>
                          <a:sym typeface="Open Sans SemiBold"/>
                        </a:rPr>
                        <a:t>100% </a:t>
                      </a:r>
                      <a:endParaRPr sz="1600">
                        <a:solidFill>
                          <a:schemeClr val="dk1"/>
                        </a:solidFill>
                        <a:latin typeface="Open Sans SemiBold"/>
                        <a:ea typeface="Open Sans SemiBold"/>
                        <a:cs typeface="Open Sans SemiBold"/>
                        <a:sym typeface="Open Sans SemiBold"/>
                      </a:endParaRPr>
                    </a:p>
                  </a:txBody>
                  <a:tcPr marT="0" marB="0" marR="91425" marL="91425" anchor="ctr"/>
                </a:tc>
              </a:tr>
              <a:tr h="348075">
                <a:tc>
                  <a:txBody>
                    <a:bodyPr>
                      <a:noAutofit/>
                    </a:bodyPr>
                    <a:lstStyle/>
                    <a:p>
                      <a:pPr indent="0" lvl="0" marL="27432" rtl="0" algn="l">
                        <a:spcBef>
                          <a:spcPts val="100"/>
                        </a:spcBef>
                        <a:spcAft>
                          <a:spcPts val="0"/>
                        </a:spcAft>
                        <a:buClr>
                          <a:schemeClr val="dk1"/>
                        </a:buClr>
                        <a:buSzPts val="1100"/>
                        <a:buFont typeface="Arial"/>
                        <a:buNone/>
                      </a:pPr>
                      <a:r>
                        <a:rPr b="1" lang="en" sz="1600">
                          <a:solidFill>
                            <a:schemeClr val="dk1"/>
                          </a:solidFill>
                          <a:latin typeface="Open Sans"/>
                          <a:ea typeface="Open Sans"/>
                          <a:cs typeface="Open Sans"/>
                          <a:sym typeface="Open Sans"/>
                        </a:rPr>
                        <a:t>Monthly Rental Income:</a:t>
                      </a:r>
                      <a:endParaRPr sz="1600"/>
                    </a:p>
                  </a:txBody>
                  <a:tcPr marT="0" marB="0" marR="91425" marL="91425" anchor="ctr"/>
                </a:tc>
                <a:tc>
                  <a:txBody>
                    <a:bodyPr>
                      <a:noAutofit/>
                    </a:bodyPr>
                    <a:lstStyle/>
                    <a:p>
                      <a:pPr indent="0" lvl="0" marL="27432" rtl="0" algn="l">
                        <a:spcBef>
                          <a:spcPts val="100"/>
                        </a:spcBef>
                        <a:spcAft>
                          <a:spcPts val="0"/>
                        </a:spcAft>
                        <a:buNone/>
                      </a:pPr>
                      <a:r>
                        <a:rPr lang="en" sz="1600">
                          <a:solidFill>
                            <a:schemeClr val="dk1"/>
                          </a:solidFill>
                          <a:latin typeface="Open Sans SemiBold"/>
                          <a:ea typeface="Open Sans SemiBold"/>
                          <a:cs typeface="Open Sans SemiBold"/>
                          <a:sym typeface="Open Sans SemiBold"/>
                        </a:rPr>
                        <a:t>$70,000</a:t>
                      </a:r>
                      <a:endParaRPr sz="1600">
                        <a:solidFill>
                          <a:schemeClr val="dk1"/>
                        </a:solidFill>
                        <a:latin typeface="Open Sans SemiBold"/>
                        <a:ea typeface="Open Sans SemiBold"/>
                        <a:cs typeface="Open Sans SemiBold"/>
                        <a:sym typeface="Open Sans SemiBold"/>
                      </a:endParaRPr>
                    </a:p>
                  </a:txBody>
                  <a:tcPr marT="0" marB="0" marR="91425" marL="91425" anchor="ctr"/>
                </a:tc>
              </a:tr>
              <a:tr h="345925">
                <a:tc>
                  <a:txBody>
                    <a:bodyPr>
                      <a:noAutofit/>
                    </a:bodyPr>
                    <a:lstStyle/>
                    <a:p>
                      <a:pPr indent="0" lvl="0" marL="27432" rtl="0" algn="l">
                        <a:spcBef>
                          <a:spcPts val="100"/>
                        </a:spcBef>
                        <a:spcAft>
                          <a:spcPts val="0"/>
                        </a:spcAft>
                        <a:buNone/>
                      </a:pPr>
                      <a:r>
                        <a:rPr b="1" lang="en" sz="1600">
                          <a:solidFill>
                            <a:schemeClr val="dk1"/>
                          </a:solidFill>
                          <a:latin typeface="Open Sans"/>
                          <a:ea typeface="Open Sans"/>
                          <a:cs typeface="Open Sans"/>
                          <a:sym typeface="Open Sans"/>
                        </a:rPr>
                        <a:t>Gross Annual Income:</a:t>
                      </a:r>
                      <a:r>
                        <a:rPr lang="en" sz="1600">
                          <a:solidFill>
                            <a:schemeClr val="dk1"/>
                          </a:solidFill>
                          <a:latin typeface="Open Sans"/>
                          <a:ea typeface="Open Sans"/>
                          <a:cs typeface="Open Sans"/>
                          <a:sym typeface="Open Sans"/>
                        </a:rPr>
                        <a:t>     </a:t>
                      </a:r>
                      <a:endParaRPr sz="1600"/>
                    </a:p>
                  </a:txBody>
                  <a:tcPr marT="0" marB="0" marR="91425" marL="91425" anchor="ctr"/>
                </a:tc>
                <a:tc>
                  <a:txBody>
                    <a:bodyPr>
                      <a:noAutofit/>
                    </a:bodyPr>
                    <a:lstStyle/>
                    <a:p>
                      <a:pPr indent="0" lvl="0" marL="27432" rtl="0" algn="l">
                        <a:spcBef>
                          <a:spcPts val="100"/>
                        </a:spcBef>
                        <a:spcAft>
                          <a:spcPts val="0"/>
                        </a:spcAft>
                        <a:buNone/>
                      </a:pPr>
                      <a:r>
                        <a:rPr lang="en" sz="1600">
                          <a:solidFill>
                            <a:schemeClr val="dk1"/>
                          </a:solidFill>
                          <a:latin typeface="Open Sans SemiBold"/>
                          <a:ea typeface="Open Sans SemiBold"/>
                          <a:cs typeface="Open Sans SemiBold"/>
                          <a:sym typeface="Open Sans SemiBold"/>
                        </a:rPr>
                        <a:t>$840,000</a:t>
                      </a:r>
                      <a:endParaRPr sz="1600">
                        <a:solidFill>
                          <a:schemeClr val="dk1"/>
                        </a:solidFill>
                        <a:latin typeface="Open Sans SemiBold"/>
                        <a:ea typeface="Open Sans SemiBold"/>
                        <a:cs typeface="Open Sans SemiBold"/>
                        <a:sym typeface="Open Sans SemiBold"/>
                      </a:endParaRPr>
                    </a:p>
                  </a:txBody>
                  <a:tcPr marT="0" marB="0" marR="91425" marL="91425" anchor="ctr"/>
                </a:tc>
              </a:tr>
              <a:tr h="324150">
                <a:tc>
                  <a:txBody>
                    <a:bodyPr>
                      <a:noAutofit/>
                    </a:bodyPr>
                    <a:lstStyle/>
                    <a:p>
                      <a:pPr indent="0" lvl="0" marL="27432" rtl="0" algn="l">
                        <a:spcBef>
                          <a:spcPts val="100"/>
                        </a:spcBef>
                        <a:spcAft>
                          <a:spcPts val="0"/>
                        </a:spcAft>
                        <a:buClr>
                          <a:schemeClr val="dk1"/>
                        </a:buClr>
                        <a:buSzPts val="1100"/>
                        <a:buFont typeface="Arial"/>
                        <a:buNone/>
                      </a:pPr>
                      <a:r>
                        <a:rPr b="1" lang="en" sz="1600">
                          <a:solidFill>
                            <a:schemeClr val="dk1"/>
                          </a:solidFill>
                          <a:latin typeface="Open Sans"/>
                          <a:ea typeface="Open Sans"/>
                          <a:cs typeface="Open Sans"/>
                          <a:sym typeface="Open Sans"/>
                        </a:rPr>
                        <a:t>Expense Ratio:</a:t>
                      </a:r>
                      <a:endParaRPr sz="1600"/>
                    </a:p>
                  </a:txBody>
                  <a:tcPr marT="0" marB="0" marR="91425" marL="91425" anchor="ctr"/>
                </a:tc>
                <a:tc>
                  <a:txBody>
                    <a:bodyPr>
                      <a:noAutofit/>
                    </a:bodyPr>
                    <a:lstStyle/>
                    <a:p>
                      <a:pPr indent="0" lvl="0" marL="27432" rtl="0" algn="l">
                        <a:spcBef>
                          <a:spcPts val="100"/>
                        </a:spcBef>
                        <a:spcAft>
                          <a:spcPts val="0"/>
                        </a:spcAft>
                        <a:buNone/>
                      </a:pPr>
                      <a:r>
                        <a:rPr lang="en" sz="1600">
                          <a:solidFill>
                            <a:schemeClr val="dk1"/>
                          </a:solidFill>
                          <a:latin typeface="Open Sans SemiBold"/>
                          <a:ea typeface="Open Sans SemiBold"/>
                          <a:cs typeface="Open Sans SemiBold"/>
                          <a:sym typeface="Open Sans SemiBold"/>
                        </a:rPr>
                        <a:t>50%  </a:t>
                      </a:r>
                      <a:endParaRPr sz="1600">
                        <a:solidFill>
                          <a:schemeClr val="dk1"/>
                        </a:solidFill>
                        <a:latin typeface="Open Sans SemiBold"/>
                        <a:ea typeface="Open Sans SemiBold"/>
                        <a:cs typeface="Open Sans SemiBold"/>
                        <a:sym typeface="Open Sans SemiBold"/>
                      </a:endParaRPr>
                    </a:p>
                  </a:txBody>
                  <a:tcPr marT="0" marB="0" marR="91425" marL="91425" anchor="ctr"/>
                </a:tc>
              </a:tr>
              <a:tr h="324150">
                <a:tc>
                  <a:txBody>
                    <a:bodyPr>
                      <a:noAutofit/>
                    </a:bodyPr>
                    <a:lstStyle/>
                    <a:p>
                      <a:pPr indent="0" lvl="0" marL="27432" rtl="0" algn="l">
                        <a:spcBef>
                          <a:spcPts val="100"/>
                        </a:spcBef>
                        <a:spcAft>
                          <a:spcPts val="0"/>
                        </a:spcAft>
                        <a:buClr>
                          <a:schemeClr val="dk1"/>
                        </a:buClr>
                        <a:buSzPts val="1100"/>
                        <a:buFont typeface="Arial"/>
                        <a:buNone/>
                      </a:pPr>
                      <a:r>
                        <a:rPr b="1" lang="en" sz="1600">
                          <a:solidFill>
                            <a:schemeClr val="dk1"/>
                          </a:solidFill>
                          <a:latin typeface="Open Sans"/>
                          <a:ea typeface="Open Sans"/>
                          <a:cs typeface="Open Sans"/>
                          <a:sym typeface="Open Sans"/>
                        </a:rPr>
                        <a:t>Net Income:  </a:t>
                      </a:r>
                      <a:endParaRPr sz="1600"/>
                    </a:p>
                  </a:txBody>
                  <a:tcPr marT="0" marB="0" marR="91425" marL="91425" anchor="ctr"/>
                </a:tc>
                <a:tc>
                  <a:txBody>
                    <a:bodyPr>
                      <a:noAutofit/>
                    </a:bodyPr>
                    <a:lstStyle/>
                    <a:p>
                      <a:pPr indent="0" lvl="0" marL="27432" rtl="0" algn="l">
                        <a:spcBef>
                          <a:spcPts val="100"/>
                        </a:spcBef>
                        <a:spcAft>
                          <a:spcPts val="0"/>
                        </a:spcAft>
                        <a:buNone/>
                      </a:pPr>
                      <a:r>
                        <a:rPr lang="en" sz="1600">
                          <a:solidFill>
                            <a:schemeClr val="dk1"/>
                          </a:solidFill>
                          <a:latin typeface="Open Sans SemiBold"/>
                          <a:ea typeface="Open Sans SemiBold"/>
                          <a:cs typeface="Open Sans SemiBold"/>
                          <a:sym typeface="Open Sans SemiBold"/>
                        </a:rPr>
                        <a:t>$420,000</a:t>
                      </a:r>
                      <a:endParaRPr sz="1600">
                        <a:solidFill>
                          <a:schemeClr val="dk1"/>
                        </a:solidFill>
                        <a:latin typeface="Open Sans SemiBold"/>
                        <a:ea typeface="Open Sans SemiBold"/>
                        <a:cs typeface="Open Sans SemiBold"/>
                        <a:sym typeface="Open Sans SemiBold"/>
                      </a:endParaRPr>
                    </a:p>
                  </a:txBody>
                  <a:tcPr marT="0" marB="0" marR="91425" marL="91425" anchor="ctr"/>
                </a:tc>
              </a:tr>
              <a:tr h="324150">
                <a:tc>
                  <a:txBody>
                    <a:bodyPr>
                      <a:noAutofit/>
                    </a:bodyPr>
                    <a:lstStyle/>
                    <a:p>
                      <a:pPr indent="0" lvl="0" marL="27432" rtl="0" algn="l">
                        <a:spcBef>
                          <a:spcPts val="100"/>
                        </a:spcBef>
                        <a:spcAft>
                          <a:spcPts val="0"/>
                        </a:spcAft>
                        <a:buClr>
                          <a:schemeClr val="dk1"/>
                        </a:buClr>
                        <a:buSzPts val="1100"/>
                        <a:buFont typeface="Arial"/>
                        <a:buNone/>
                      </a:pPr>
                      <a:r>
                        <a:rPr b="1" lang="en" sz="1600">
                          <a:solidFill>
                            <a:schemeClr val="dk1"/>
                          </a:solidFill>
                          <a:latin typeface="Open Sans"/>
                          <a:ea typeface="Open Sans"/>
                          <a:cs typeface="Open Sans"/>
                          <a:sym typeface="Open Sans"/>
                        </a:rPr>
                        <a:t>Cap Rate: </a:t>
                      </a:r>
                      <a:endParaRPr b="1" sz="1600">
                        <a:solidFill>
                          <a:schemeClr val="dk1"/>
                        </a:solidFill>
                        <a:latin typeface="Open Sans"/>
                        <a:ea typeface="Open Sans"/>
                        <a:cs typeface="Open Sans"/>
                        <a:sym typeface="Open Sans"/>
                      </a:endParaRPr>
                    </a:p>
                  </a:txBody>
                  <a:tcPr marT="0" marB="0" marR="91425" marL="91425" anchor="ctr"/>
                </a:tc>
                <a:tc>
                  <a:txBody>
                    <a:bodyPr>
                      <a:noAutofit/>
                    </a:bodyPr>
                    <a:lstStyle/>
                    <a:p>
                      <a:pPr indent="0" lvl="0" marL="27432" rtl="0" algn="l">
                        <a:spcBef>
                          <a:spcPts val="100"/>
                        </a:spcBef>
                        <a:spcAft>
                          <a:spcPts val="0"/>
                        </a:spcAft>
                        <a:buNone/>
                      </a:pPr>
                      <a:r>
                        <a:rPr lang="en" sz="1600">
                          <a:solidFill>
                            <a:schemeClr val="dk1"/>
                          </a:solidFill>
                          <a:latin typeface="Open Sans SemiBold"/>
                          <a:ea typeface="Open Sans SemiBold"/>
                          <a:cs typeface="Open Sans SemiBold"/>
                          <a:sym typeface="Open Sans SemiBold"/>
                        </a:rPr>
                        <a:t>10%</a:t>
                      </a:r>
                      <a:endParaRPr sz="1600">
                        <a:solidFill>
                          <a:schemeClr val="dk1"/>
                        </a:solidFill>
                        <a:latin typeface="Open Sans SemiBold"/>
                        <a:ea typeface="Open Sans SemiBold"/>
                        <a:cs typeface="Open Sans SemiBold"/>
                        <a:sym typeface="Open Sans SemiBold"/>
                      </a:endParaRPr>
                    </a:p>
                  </a:txBody>
                  <a:tcPr marT="0" marB="0" marR="91425" marL="91425" anchor="ctr"/>
                </a:tc>
              </a:tr>
              <a:tr h="363750">
                <a:tc>
                  <a:txBody>
                    <a:bodyPr>
                      <a:noAutofit/>
                    </a:bodyPr>
                    <a:lstStyle/>
                    <a:p>
                      <a:pPr indent="0" lvl="0" marL="27432" rtl="0" algn="l">
                        <a:spcBef>
                          <a:spcPts val="100"/>
                        </a:spcBef>
                        <a:spcAft>
                          <a:spcPts val="0"/>
                        </a:spcAft>
                        <a:buClr>
                          <a:schemeClr val="dk1"/>
                        </a:buClr>
                        <a:buSzPts val="1100"/>
                        <a:buFont typeface="Arial"/>
                        <a:buNone/>
                      </a:pPr>
                      <a:r>
                        <a:rPr b="1" lang="en" sz="1600">
                          <a:solidFill>
                            <a:srgbClr val="FFFFFF"/>
                          </a:solidFill>
                          <a:latin typeface="Open Sans"/>
                          <a:ea typeface="Open Sans"/>
                          <a:cs typeface="Open Sans"/>
                          <a:sym typeface="Open Sans"/>
                        </a:rPr>
                        <a:t>“All In” Price:  </a:t>
                      </a:r>
                      <a:endParaRPr b="1" sz="1600">
                        <a:solidFill>
                          <a:srgbClr val="FFFFFF"/>
                        </a:solidFill>
                        <a:latin typeface="Open Sans"/>
                        <a:ea typeface="Open Sans"/>
                        <a:cs typeface="Open Sans"/>
                        <a:sym typeface="Open Sans"/>
                      </a:endParaRPr>
                    </a:p>
                  </a:txBody>
                  <a:tcPr marT="0" marB="0" marR="91425" marL="91425" anchor="ctr">
                    <a:solidFill>
                      <a:schemeClr val="dk1"/>
                    </a:solidFill>
                  </a:tcPr>
                </a:tc>
                <a:tc>
                  <a:txBody>
                    <a:bodyPr>
                      <a:noAutofit/>
                    </a:bodyPr>
                    <a:lstStyle/>
                    <a:p>
                      <a:pPr indent="0" lvl="0" marL="27432" rtl="0" algn="l">
                        <a:spcBef>
                          <a:spcPts val="100"/>
                        </a:spcBef>
                        <a:spcAft>
                          <a:spcPts val="0"/>
                        </a:spcAft>
                        <a:buNone/>
                      </a:pPr>
                      <a:r>
                        <a:rPr b="1" lang="en" sz="1600">
                          <a:solidFill>
                            <a:srgbClr val="FFFFFF"/>
                          </a:solidFill>
                          <a:latin typeface="Open Sans"/>
                          <a:ea typeface="Open Sans"/>
                          <a:cs typeface="Open Sans"/>
                          <a:sym typeface="Open Sans"/>
                        </a:rPr>
                        <a:t>$4,200,000 </a:t>
                      </a:r>
                      <a:endParaRPr sz="1600">
                        <a:solidFill>
                          <a:srgbClr val="FFFFFF"/>
                        </a:solidFill>
                        <a:latin typeface="Open Sans"/>
                        <a:ea typeface="Open Sans"/>
                        <a:cs typeface="Open Sans"/>
                        <a:sym typeface="Open Sans"/>
                      </a:endParaRPr>
                    </a:p>
                  </a:txBody>
                  <a:tcPr marT="0" marB="0" marR="91425" marL="91425" anchor="ctr">
                    <a:solidFill>
                      <a:schemeClr val="dk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